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9" r:id="rId1"/>
    <p:sldMasterId id="2147484005" r:id="rId2"/>
  </p:sldMasterIdLst>
  <p:notesMasterIdLst>
    <p:notesMasterId r:id="rId14"/>
  </p:notesMasterIdLst>
  <p:handoutMasterIdLst>
    <p:handoutMasterId r:id="rId15"/>
  </p:handoutMasterIdLst>
  <p:sldIdLst>
    <p:sldId id="449" r:id="rId3"/>
    <p:sldId id="513" r:id="rId4"/>
    <p:sldId id="517" r:id="rId5"/>
    <p:sldId id="506" r:id="rId6"/>
    <p:sldId id="514" r:id="rId7"/>
    <p:sldId id="507" r:id="rId8"/>
    <p:sldId id="508" r:id="rId9"/>
    <p:sldId id="516" r:id="rId10"/>
    <p:sldId id="511" r:id="rId11"/>
    <p:sldId id="515" r:id="rId12"/>
    <p:sldId id="512" r:id="rId13"/>
  </p:sldIdLst>
  <p:sldSz cx="12188825" cy="6858000"/>
  <p:notesSz cx="68580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3D526"/>
    <a:srgbClr val="C3D69B"/>
    <a:srgbClr val="CCECFF"/>
    <a:srgbClr val="FFFF99"/>
    <a:srgbClr val="51FDFF"/>
    <a:srgbClr val="0E4D72"/>
    <a:srgbClr val="22B5FF"/>
    <a:srgbClr val="008080"/>
    <a:srgbClr val="13BC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17" autoAdjust="0"/>
    <p:restoredTop sz="83951" autoAdjust="0"/>
  </p:normalViewPr>
  <p:slideViewPr>
    <p:cSldViewPr snapToGrid="0">
      <p:cViewPr varScale="1">
        <p:scale>
          <a:sx n="74" d="100"/>
          <a:sy n="74" d="100"/>
        </p:scale>
        <p:origin x="-1080" y="-72"/>
      </p:cViewPr>
      <p:guideLst>
        <p:guide orient="horz" pos="429"/>
        <p:guide pos="72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5" d="100"/>
        <a:sy n="125" d="100"/>
      </p:scale>
      <p:origin x="0" y="72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38" tIns="45719" rIns="91438" bIns="45719" rtlCol="0"/>
          <a:lstStyle>
            <a:lvl1pPr algn="l">
              <a:defRPr sz="1200"/>
            </a:lvl1pPr>
          </a:lstStyle>
          <a:p>
            <a:endParaRPr lang="en-US" dirty="0"/>
          </a:p>
        </p:txBody>
      </p:sp>
      <p:sp>
        <p:nvSpPr>
          <p:cNvPr id="3" name="Date Placeholder 2"/>
          <p:cNvSpPr>
            <a:spLocks noGrp="1"/>
          </p:cNvSpPr>
          <p:nvPr>
            <p:ph type="dt" sz="quarter" idx="1"/>
          </p:nvPr>
        </p:nvSpPr>
        <p:spPr>
          <a:xfrm>
            <a:off x="3884614" y="0"/>
            <a:ext cx="2971800" cy="465138"/>
          </a:xfrm>
          <a:prstGeom prst="rect">
            <a:avLst/>
          </a:prstGeom>
        </p:spPr>
        <p:txBody>
          <a:bodyPr vert="horz" lIns="91438" tIns="45719" rIns="91438" bIns="45719" rtlCol="0"/>
          <a:lstStyle>
            <a:lvl1pPr algn="r">
              <a:defRPr sz="1200"/>
            </a:lvl1pPr>
          </a:lstStyle>
          <a:p>
            <a:fld id="{D4520DB6-4BC4-474E-864B-7572F1A77523}" type="datetimeFigureOut">
              <a:rPr lang="en-US" smtClean="0"/>
              <a:pPr/>
              <a:t>11/17/2014</a:t>
            </a:fld>
            <a:endParaRPr lang="en-US" dirty="0"/>
          </a:p>
        </p:txBody>
      </p:sp>
      <p:sp>
        <p:nvSpPr>
          <p:cNvPr id="4" name="Footer Placeholder 3"/>
          <p:cNvSpPr>
            <a:spLocks noGrp="1"/>
          </p:cNvSpPr>
          <p:nvPr>
            <p:ph type="ftr" sz="quarter" idx="2"/>
          </p:nvPr>
        </p:nvSpPr>
        <p:spPr>
          <a:xfrm>
            <a:off x="0" y="8829676"/>
            <a:ext cx="2971800" cy="465138"/>
          </a:xfrm>
          <a:prstGeom prst="rect">
            <a:avLst/>
          </a:prstGeom>
        </p:spPr>
        <p:txBody>
          <a:bodyPr vert="horz" lIns="91438" tIns="45719" rIns="91438" bIns="4571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4" y="8829676"/>
            <a:ext cx="2971800" cy="465138"/>
          </a:xfrm>
          <a:prstGeom prst="rect">
            <a:avLst/>
          </a:prstGeom>
        </p:spPr>
        <p:txBody>
          <a:bodyPr vert="horz" lIns="91438" tIns="45719" rIns="91438" bIns="45719" rtlCol="0" anchor="b"/>
          <a:lstStyle>
            <a:lvl1pPr algn="r">
              <a:defRPr sz="1200"/>
            </a:lvl1pPr>
          </a:lstStyle>
          <a:p>
            <a:fld id="{FA642C3C-970C-B943-AE05-11E6718043A6}" type="slidenum">
              <a:rPr lang="en-US" smtClean="0"/>
              <a:pPr/>
              <a:t>‹#›</a:t>
            </a:fld>
            <a:endParaRPr lang="en-US" dirty="0"/>
          </a:p>
        </p:txBody>
      </p:sp>
    </p:spTree>
    <p:extLst>
      <p:ext uri="{BB962C8B-B14F-4D97-AF65-F5344CB8AC3E}">
        <p14:creationId xmlns:p14="http://schemas.microsoft.com/office/powerpoint/2010/main" val="2486686735"/>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38" tIns="45719" rIns="91438" bIns="45719" rtlCol="0"/>
          <a:lstStyle>
            <a:lvl1pPr algn="l">
              <a:defRPr sz="1200"/>
            </a:lvl1pPr>
          </a:lstStyle>
          <a:p>
            <a:endParaRPr lang="en-US" dirty="0"/>
          </a:p>
        </p:txBody>
      </p:sp>
      <p:sp>
        <p:nvSpPr>
          <p:cNvPr id="3" name="Date Placeholder 2"/>
          <p:cNvSpPr>
            <a:spLocks noGrp="1"/>
          </p:cNvSpPr>
          <p:nvPr>
            <p:ph type="dt" idx="1"/>
          </p:nvPr>
        </p:nvSpPr>
        <p:spPr>
          <a:xfrm>
            <a:off x="3884614" y="0"/>
            <a:ext cx="2971800" cy="465138"/>
          </a:xfrm>
          <a:prstGeom prst="rect">
            <a:avLst/>
          </a:prstGeom>
        </p:spPr>
        <p:txBody>
          <a:bodyPr vert="horz" lIns="91438" tIns="45719" rIns="91438" bIns="45719" rtlCol="0"/>
          <a:lstStyle>
            <a:lvl1pPr algn="r">
              <a:defRPr sz="1200"/>
            </a:lvl1pPr>
          </a:lstStyle>
          <a:p>
            <a:fld id="{D843A04C-2FFB-5142-9D5C-5FF8FC9DEE74}" type="datetimeFigureOut">
              <a:rPr lang="en-US" smtClean="0"/>
              <a:pPr/>
              <a:t>11/17/2014</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38" tIns="45719" rIns="91438" bIns="45719" rtlCol="0" anchor="ctr"/>
          <a:lstStyle/>
          <a:p>
            <a:endParaRPr lang="en-US" dirty="0"/>
          </a:p>
        </p:txBody>
      </p:sp>
      <p:sp>
        <p:nvSpPr>
          <p:cNvPr id="5" name="Notes Placeholder 4"/>
          <p:cNvSpPr>
            <a:spLocks noGrp="1"/>
          </p:cNvSpPr>
          <p:nvPr>
            <p:ph type="body" sz="quarter" idx="3"/>
          </p:nvPr>
        </p:nvSpPr>
        <p:spPr>
          <a:xfrm>
            <a:off x="685800" y="4416426"/>
            <a:ext cx="5486400" cy="4183063"/>
          </a:xfrm>
          <a:prstGeom prst="rect">
            <a:avLst/>
          </a:prstGeom>
        </p:spPr>
        <p:txBody>
          <a:bodyPr vert="horz" lIns="91438" tIns="45719" rIns="91438" bIns="4571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676"/>
            <a:ext cx="2971800" cy="465138"/>
          </a:xfrm>
          <a:prstGeom prst="rect">
            <a:avLst/>
          </a:prstGeom>
        </p:spPr>
        <p:txBody>
          <a:bodyPr vert="horz" lIns="91438" tIns="45719" rIns="91438" bIns="4571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4" y="8829676"/>
            <a:ext cx="2971800" cy="465138"/>
          </a:xfrm>
          <a:prstGeom prst="rect">
            <a:avLst/>
          </a:prstGeom>
        </p:spPr>
        <p:txBody>
          <a:bodyPr vert="horz" lIns="91438" tIns="45719" rIns="91438" bIns="45719" rtlCol="0" anchor="b"/>
          <a:lstStyle>
            <a:lvl1pPr algn="r">
              <a:defRPr sz="1200"/>
            </a:lvl1pPr>
          </a:lstStyle>
          <a:p>
            <a:fld id="{F246E544-6F9D-0145-A490-5CD892F720DC}" type="slidenum">
              <a:rPr lang="en-US" smtClean="0"/>
              <a:pPr/>
              <a:t>‹#›</a:t>
            </a:fld>
            <a:endParaRPr lang="en-US" dirty="0"/>
          </a:p>
        </p:txBody>
      </p:sp>
    </p:spTree>
    <p:extLst>
      <p:ext uri="{BB962C8B-B14F-4D97-AF65-F5344CB8AC3E}">
        <p14:creationId xmlns:p14="http://schemas.microsoft.com/office/powerpoint/2010/main" val="7142043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pPr defTabSz="452217"/>
            <a:r>
              <a:rPr lang="en-US" dirty="0" smtClean="0"/>
              <a:t>Hello, and welcome to the </a:t>
            </a:r>
            <a:r>
              <a:rPr lang="en-US" dirty="0" err="1" smtClean="0"/>
              <a:t>PDTool</a:t>
            </a:r>
            <a:r>
              <a:rPr lang="en-US" dirty="0" smtClean="0"/>
              <a:t> Training course for Cisco Information Server,</a:t>
            </a:r>
            <a:r>
              <a:rPr lang="en-US" baseline="0" dirty="0" smtClean="0"/>
              <a:t> or CIS</a:t>
            </a:r>
            <a:r>
              <a:rPr lang="en-US" dirty="0" smtClean="0"/>
              <a:t>.</a:t>
            </a:r>
          </a:p>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a:t>
            </a:fld>
            <a:endParaRPr lang="en-US" dirty="0"/>
          </a:p>
        </p:txBody>
      </p:sp>
    </p:spTree>
    <p:extLst>
      <p:ext uri="{BB962C8B-B14F-4D97-AF65-F5344CB8AC3E}">
        <p14:creationId xmlns:p14="http://schemas.microsoft.com/office/powerpoint/2010/main" val="23242064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49629">
              <a:defRPr/>
            </a:pPr>
            <a:r>
              <a:rPr lang="en-US" dirty="0" smtClean="0"/>
              <a:t>We begin this module by examining</a:t>
            </a:r>
            <a:r>
              <a:rPr lang="en-US" baseline="0" dirty="0" smtClean="0"/>
              <a:t> the basic concepts of </a:t>
            </a:r>
            <a:r>
              <a:rPr lang="en-US" baseline="0" dirty="0" err="1" smtClean="0"/>
              <a:t>PDTool</a:t>
            </a:r>
            <a:r>
              <a:rPr lang="en-US" baseline="0" dirty="0" smtClean="0"/>
              <a:t> and how it will be used.</a:t>
            </a:r>
            <a:endParaRPr lang="en-US" dirty="0" smtClean="0"/>
          </a:p>
        </p:txBody>
      </p:sp>
      <p:sp>
        <p:nvSpPr>
          <p:cNvPr id="4" name="Slide Number Placeholder 3"/>
          <p:cNvSpPr>
            <a:spLocks noGrp="1"/>
          </p:cNvSpPr>
          <p:nvPr>
            <p:ph type="sldNum" sz="quarter" idx="10"/>
          </p:nvPr>
        </p:nvSpPr>
        <p:spPr/>
        <p:txBody>
          <a:bodyPr/>
          <a:lstStyle/>
          <a:p>
            <a:fld id="{F246E544-6F9D-0145-A490-5CD892F720DC}" type="slidenum">
              <a:rPr lang="en-US" smtClean="0"/>
              <a:pPr/>
              <a:t>2</a:t>
            </a:fld>
            <a:endParaRPr lang="en-US" dirty="0"/>
          </a:p>
        </p:txBody>
      </p:sp>
    </p:spTree>
    <p:extLst>
      <p:ext uri="{BB962C8B-B14F-4D97-AF65-F5344CB8AC3E}">
        <p14:creationId xmlns:p14="http://schemas.microsoft.com/office/powerpoint/2010/main" val="1350971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spect="1" noChangeArrowheads="1" noTextEdit="1"/>
          </p:cNvSpPr>
          <p:nvPr>
            <p:ph type="sldImg"/>
          </p:nvPr>
        </p:nvSpPr>
        <p:spPr>
          <a:xfrm>
            <a:off x="331788" y="696913"/>
            <a:ext cx="6194425" cy="3486150"/>
          </a:xfrm>
          <a:ln/>
        </p:spPr>
      </p:sp>
      <p:sp>
        <p:nvSpPr>
          <p:cNvPr id="481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smtClean="0">
                <a:ea typeface="ＭＳ Ｐゴシック" pitchFamily="34" charset="-128"/>
              </a:rPr>
              <a:t>Example of 3</a:t>
            </a:r>
            <a:r>
              <a:rPr lang="en-US" baseline="30000" dirty="0" smtClean="0">
                <a:ea typeface="ＭＳ Ｐゴシック" pitchFamily="34" charset="-128"/>
              </a:rPr>
              <a:t>rd</a:t>
            </a:r>
            <a:r>
              <a:rPr lang="en-US" dirty="0" smtClean="0">
                <a:ea typeface="ＭＳ Ｐゴシック" pitchFamily="34" charset="-128"/>
              </a:rPr>
              <a:t> party tool which can invoke </a:t>
            </a:r>
            <a:r>
              <a:rPr lang="en-US" dirty="0" err="1" smtClean="0">
                <a:ea typeface="ＭＳ Ｐゴシック" pitchFamily="34" charset="-128"/>
              </a:rPr>
              <a:t>PDTool</a:t>
            </a:r>
            <a:r>
              <a:rPr lang="en-US" dirty="0" smtClean="0">
                <a:ea typeface="ＭＳ Ｐゴシック" pitchFamily="34" charset="-128"/>
              </a:rPr>
              <a:t> is Hudson.    Some customers have their own home-grown deployment tools which can invoke command line tools and therefore can integrate</a:t>
            </a:r>
            <a:r>
              <a:rPr lang="en-US" baseline="0" dirty="0" smtClean="0">
                <a:ea typeface="ＭＳ Ｐゴシック" pitchFamily="34" charset="-128"/>
              </a:rPr>
              <a:t> with </a:t>
            </a:r>
            <a:r>
              <a:rPr lang="en-US" baseline="0" dirty="0" err="1" smtClean="0">
                <a:ea typeface="ＭＳ Ｐゴシック" pitchFamily="34" charset="-128"/>
              </a:rPr>
              <a:t>PDTool</a:t>
            </a:r>
            <a:r>
              <a:rPr lang="en-US" baseline="0" smtClean="0">
                <a:ea typeface="ＭＳ Ｐゴシック" pitchFamily="34" charset="-128"/>
              </a:rPr>
              <a:t>.</a:t>
            </a:r>
            <a:endParaRPr lang="en-US" dirty="0" smtClean="0">
              <a:ea typeface="ＭＳ Ｐゴシック" pitchFamily="34" charset="-128"/>
            </a:endParaRPr>
          </a:p>
        </p:txBody>
      </p:sp>
    </p:spTree>
    <p:extLst>
      <p:ext uri="{BB962C8B-B14F-4D97-AF65-F5344CB8AC3E}">
        <p14:creationId xmlns:p14="http://schemas.microsoft.com/office/powerpoint/2010/main" val="1614887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ea typeface="ＭＳ Ｐゴシック" pitchFamily="34" charset="-128"/>
              </a:rPr>
              <a:t>Definitions</a:t>
            </a:r>
          </a:p>
          <a:p>
            <a:r>
              <a:rPr lang="en-US" sz="1200" u="sng" dirty="0" smtClean="0">
                <a:ea typeface="ＭＳ Ｐゴシック" pitchFamily="34" charset="-128"/>
              </a:rPr>
              <a:t>Source Environment</a:t>
            </a:r>
            <a:r>
              <a:rPr lang="en-US" sz="1200" dirty="0" smtClean="0">
                <a:ea typeface="ＭＳ Ｐゴシック" pitchFamily="34" charset="-128"/>
              </a:rPr>
              <a:t> – this is typically your development environment where CIS artifacts originate.</a:t>
            </a:r>
          </a:p>
          <a:p>
            <a:r>
              <a:rPr lang="en-US" sz="1200" u="sng" dirty="0" smtClean="0">
                <a:ea typeface="ＭＳ Ｐゴシック" pitchFamily="34" charset="-128"/>
              </a:rPr>
              <a:t>Target Environment</a:t>
            </a:r>
            <a:r>
              <a:rPr lang="en-US" sz="1200" dirty="0" smtClean="0">
                <a:ea typeface="ＭＳ Ｐゴシック" pitchFamily="34" charset="-128"/>
              </a:rPr>
              <a:t> – this is typically your INT, TEST, UAT, SIT, or production environment.  As mentioned previously, different customers have different names but the intent is the same.</a:t>
            </a:r>
          </a:p>
          <a:p>
            <a:r>
              <a:rPr lang="en-US" sz="1200" u="sng" dirty="0" smtClean="0">
                <a:ea typeface="ＭＳ Ｐゴシック" pitchFamily="34" charset="-128"/>
              </a:rPr>
              <a:t>VCS Server</a:t>
            </a:r>
            <a:r>
              <a:rPr lang="en-US" sz="1200" dirty="0" smtClean="0">
                <a:ea typeface="ＭＳ Ｐゴシック" pitchFamily="34" charset="-128"/>
              </a:rPr>
              <a:t> – this is the environment where a source code control / version control system is installed.  Subversion is one example.</a:t>
            </a:r>
          </a:p>
          <a:p>
            <a:r>
              <a:rPr lang="en-US" sz="1200" u="sng" dirty="0" smtClean="0">
                <a:ea typeface="ＭＳ Ｐゴシック" pitchFamily="34" charset="-128"/>
              </a:rPr>
              <a:t>Deployment Server</a:t>
            </a:r>
            <a:r>
              <a:rPr lang="en-US" sz="1200" dirty="0" smtClean="0">
                <a:ea typeface="ＭＳ Ｐゴシック" pitchFamily="34" charset="-128"/>
              </a:rPr>
              <a:t> – this is a server that will execute the deployment process and target one of the prior-mentioned target environments.  CIS is </a:t>
            </a:r>
            <a:r>
              <a:rPr lang="en-US" sz="1200" u="sng" dirty="0" smtClean="0">
                <a:ea typeface="ＭＳ Ｐゴシック" pitchFamily="34" charset="-128"/>
              </a:rPr>
              <a:t>not</a:t>
            </a:r>
            <a:r>
              <a:rPr lang="en-US" sz="1200" dirty="0" smtClean="0">
                <a:ea typeface="ＭＳ Ｐゴシック" pitchFamily="34" charset="-128"/>
              </a:rPr>
              <a:t> required to be on this machine.</a:t>
            </a:r>
          </a:p>
          <a:p>
            <a:r>
              <a:rPr lang="en-US" sz="1200" u="sng" dirty="0" smtClean="0">
                <a:ea typeface="ＭＳ Ｐゴシック" pitchFamily="34" charset="-128"/>
              </a:rPr>
              <a:t>Deployment Actions</a:t>
            </a:r>
            <a:r>
              <a:rPr lang="en-US" sz="1200" dirty="0" smtClean="0">
                <a:ea typeface="ＭＳ Ｐゴシック" pitchFamily="34" charset="-128"/>
              </a:rPr>
              <a:t> – deployment actions are modular and encompass both importing CIS resources and configuring resources.</a:t>
            </a:r>
          </a:p>
          <a:p>
            <a:endParaRPr lang="en-US" sz="1200" dirty="0" smtClean="0">
              <a:ea typeface="ＭＳ Ｐゴシック" pitchFamily="34" charset="-128"/>
            </a:endParaRPr>
          </a:p>
          <a:p>
            <a:endParaRPr lang="en-US" dirty="0" smtClean="0"/>
          </a:p>
          <a:p>
            <a:r>
              <a:rPr lang="en-US" dirty="0" smtClean="0"/>
              <a:t>Initial</a:t>
            </a:r>
            <a:r>
              <a:rPr lang="en-US" baseline="0" dirty="0" smtClean="0"/>
              <a:t> Screen - </a:t>
            </a:r>
            <a:r>
              <a:rPr lang="en-US" baseline="0" dirty="0" err="1" smtClean="0"/>
              <a:t>PDTool</a:t>
            </a:r>
            <a:r>
              <a:rPr lang="en-US" baseline="0" dirty="0" smtClean="0"/>
              <a:t> Overview</a:t>
            </a:r>
          </a:p>
          <a:p>
            <a:pPr lvl="1"/>
            <a:r>
              <a:rPr lang="en-US" baseline="0" dirty="0" smtClean="0"/>
              <a:t>The typical environment contains a shared development server and 1 or more higher level target servers which will be deployed to.  In a shared CIS development server there are multiple developers that connect to CIS.  Optionally, there may be a Version Control Server and a separate Deployment server.</a:t>
            </a:r>
          </a:p>
          <a:p>
            <a:r>
              <a:rPr lang="en-US" baseline="0" dirty="0" smtClean="0"/>
              <a:t>Transition 1 – Overlay of </a:t>
            </a:r>
            <a:r>
              <a:rPr lang="en-US" baseline="0" dirty="0" err="1" smtClean="0"/>
              <a:t>PDTool</a:t>
            </a:r>
            <a:r>
              <a:rPr lang="en-US" baseline="0" dirty="0" smtClean="0"/>
              <a:t> Packages</a:t>
            </a:r>
          </a:p>
          <a:p>
            <a:pPr lvl="1"/>
            <a:r>
              <a:rPr lang="en-US" baseline="0" dirty="0" smtClean="0"/>
              <a:t>In the first transition, an overlay of the </a:t>
            </a:r>
            <a:r>
              <a:rPr lang="en-US" baseline="0" dirty="0" err="1" smtClean="0"/>
              <a:t>PDTool</a:t>
            </a:r>
            <a:r>
              <a:rPr lang="en-US" baseline="0" dirty="0" smtClean="0"/>
              <a:t> packages is shown in perspective of where they can be installed.   </a:t>
            </a:r>
            <a:r>
              <a:rPr lang="en-US" baseline="0" dirty="0" err="1" smtClean="0"/>
              <a:t>PDTool</a:t>
            </a:r>
            <a:r>
              <a:rPr lang="en-US" baseline="0" dirty="0" smtClean="0"/>
              <a:t> Studio is installed on the client computer with Cisco Studio.  </a:t>
            </a:r>
            <a:r>
              <a:rPr lang="en-US" baseline="0" dirty="0" err="1" smtClean="0"/>
              <a:t>PDTool</a:t>
            </a:r>
            <a:r>
              <a:rPr lang="en-US" baseline="0" dirty="0" smtClean="0"/>
              <a:t> Studio acts as the bridge between Cisco Information Server and the Version Control System (VCS).  </a:t>
            </a:r>
            <a:r>
              <a:rPr lang="en-US" baseline="0" dirty="0" err="1" smtClean="0"/>
              <a:t>PDTool</a:t>
            </a:r>
            <a:r>
              <a:rPr lang="en-US" baseline="0" dirty="0" smtClean="0"/>
              <a:t> may be installed on a CIS server or on a separate deployment server.    Many times, it is installed on the client computer of the Deployment Manager.</a:t>
            </a:r>
          </a:p>
          <a:p>
            <a:pPr lvl="0"/>
            <a:r>
              <a:rPr lang="en-US" baseline="0" dirty="0" smtClean="0"/>
              <a:t>Transition – 2 Options</a:t>
            </a:r>
          </a:p>
          <a:p>
            <a:pPr lvl="1"/>
            <a:r>
              <a:rPr lang="en-US" baseline="0" dirty="0" smtClean="0"/>
              <a:t>Option 1 – Deployment is done through the traditional package export/import mechanism using .car files.</a:t>
            </a:r>
          </a:p>
          <a:p>
            <a:pPr lvl="1"/>
            <a:r>
              <a:rPr lang="en-US" baseline="0" dirty="0" smtClean="0"/>
              <a:t>Option 2 – Provides for Developer’s the ability to check-in resources from the Development server into a supported Version Control System of their choice.</a:t>
            </a:r>
          </a:p>
          <a:p>
            <a:pPr lvl="1"/>
            <a:r>
              <a:rPr lang="en-US" baseline="0" dirty="0" smtClean="0"/>
              <a:t>Option 3 – Uses the </a:t>
            </a:r>
            <a:r>
              <a:rPr lang="en-US" baseline="0" dirty="0" err="1" smtClean="0"/>
              <a:t>PDTool</a:t>
            </a:r>
            <a:r>
              <a:rPr lang="en-US" baseline="0" dirty="0" smtClean="0"/>
              <a:t> installation on the target CIS server for deployment.</a:t>
            </a:r>
          </a:p>
          <a:p>
            <a:pPr lvl="1"/>
            <a:r>
              <a:rPr lang="en-US" baseline="0" dirty="0" smtClean="0"/>
              <a:t>Option 4 – Uses the </a:t>
            </a:r>
            <a:r>
              <a:rPr lang="en-US" baseline="0" dirty="0" err="1" smtClean="0"/>
              <a:t>PDTool</a:t>
            </a:r>
            <a:r>
              <a:rPr lang="en-US" baseline="0" dirty="0" smtClean="0"/>
              <a:t> installation on a separate deployment server for deployment.</a:t>
            </a:r>
          </a:p>
          <a:p>
            <a:endParaRPr lang="en-US" baseline="0" dirty="0" smtClean="0"/>
          </a:p>
        </p:txBody>
      </p:sp>
      <p:sp>
        <p:nvSpPr>
          <p:cNvPr id="4" name="Slide Number Placeholder 3"/>
          <p:cNvSpPr>
            <a:spLocks noGrp="1"/>
          </p:cNvSpPr>
          <p:nvPr>
            <p:ph type="sldNum" sz="quarter" idx="10"/>
          </p:nvPr>
        </p:nvSpPr>
        <p:spPr/>
        <p:txBody>
          <a:bodyPr/>
          <a:lstStyle/>
          <a:p>
            <a:fld id="{F246E544-6F9D-0145-A490-5CD892F720DC}" type="slidenum">
              <a:rPr lang="en-US" smtClean="0"/>
              <a:pPr/>
              <a:t>8</a:t>
            </a:fld>
            <a:endParaRPr lang="en-US" dirty="0"/>
          </a:p>
        </p:txBody>
      </p:sp>
    </p:spTree>
    <p:extLst>
      <p:ext uri="{BB962C8B-B14F-4D97-AF65-F5344CB8AC3E}">
        <p14:creationId xmlns:p14="http://schemas.microsoft.com/office/powerpoint/2010/main" val="629989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xfrm>
            <a:off x="331788" y="696913"/>
            <a:ext cx="6194425" cy="3486150"/>
          </a:xfrm>
          <a:ln/>
        </p:spPr>
      </p:sp>
      <p:sp>
        <p:nvSpPr>
          <p:cNvPr id="512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000" dirty="0" smtClean="0">
                <a:ea typeface="ＭＳ Ｐゴシック" pitchFamily="34" charset="-128"/>
              </a:rPr>
              <a:t>Environments</a:t>
            </a:r>
          </a:p>
          <a:p>
            <a:pPr marL="228600" indent="-228600">
              <a:buAutoNum type="arabicParenR"/>
            </a:pPr>
            <a:r>
              <a:rPr lang="en-US" sz="1000" baseline="0" dirty="0" smtClean="0">
                <a:ea typeface="ＭＳ Ｐゴシック" pitchFamily="34" charset="-128"/>
              </a:rPr>
              <a:t>Dev – Development Server</a:t>
            </a:r>
          </a:p>
          <a:p>
            <a:pPr marL="228600" indent="-228600">
              <a:buAutoNum type="arabicParenR"/>
            </a:pPr>
            <a:r>
              <a:rPr lang="en-US" sz="1000" baseline="0" dirty="0" smtClean="0">
                <a:ea typeface="ＭＳ Ｐゴシック" pitchFamily="34" charset="-128"/>
              </a:rPr>
              <a:t>CIT – Component Integration Testing – used by development and sometimes QA to test the integrity of the build to ensure the right version of code is being deployed.  It is also used for unit testing of components.</a:t>
            </a:r>
          </a:p>
          <a:p>
            <a:pPr marL="228600" indent="-228600">
              <a:buAutoNum type="arabicParenR"/>
            </a:pPr>
            <a:r>
              <a:rPr lang="en-US" sz="1000" baseline="0" dirty="0" smtClean="0">
                <a:ea typeface="ＭＳ Ｐゴシック" pitchFamily="34" charset="-128"/>
              </a:rPr>
              <a:t>SIT – System Integration Testing (QA) – used by QA team for functional, security and regression testing.  If a SIT environment is not available then UAT is used.</a:t>
            </a:r>
          </a:p>
          <a:p>
            <a:pPr marL="228600" indent="-228600">
              <a:buAutoNum type="arabicParenR"/>
            </a:pPr>
            <a:r>
              <a:rPr lang="en-US" sz="1000" baseline="0" dirty="0" smtClean="0">
                <a:ea typeface="ＭＳ Ｐゴシック" pitchFamily="34" charset="-128"/>
              </a:rPr>
              <a:t>UAT – User Acceptance Testing – used by end users to confirm what they asked for is what they are getting.</a:t>
            </a:r>
          </a:p>
          <a:p>
            <a:pPr marL="228600" indent="-228600">
              <a:buAutoNum type="arabicParenR"/>
            </a:pPr>
            <a:r>
              <a:rPr lang="en-US" sz="1000" baseline="0" dirty="0" smtClean="0">
                <a:ea typeface="ＭＳ Ｐゴシック" pitchFamily="34" charset="-128"/>
              </a:rPr>
              <a:t>TT – Technical Testing – used by developers and performance testing team to ensure code is performing within the SLAs required.</a:t>
            </a:r>
          </a:p>
          <a:p>
            <a:pPr marL="228600" indent="-228600">
              <a:buAutoNum type="arabicParenR"/>
            </a:pPr>
            <a:r>
              <a:rPr lang="en-US" sz="1000" baseline="0" dirty="0" smtClean="0">
                <a:ea typeface="ＭＳ Ｐゴシック" pitchFamily="34" charset="-128"/>
              </a:rPr>
              <a:t>PROD – Production – only end users, application ids and level II and III teams should have permanent access.  Dev, QA, PT team should only have access on a need to need basis to troubleshoot issues.</a:t>
            </a:r>
          </a:p>
          <a:p>
            <a:pPr marL="228600" indent="-228600">
              <a:buAutoNum type="arabicParenR"/>
            </a:pPr>
            <a:endParaRPr lang="en-US" sz="1000" baseline="0" dirty="0" smtClean="0">
              <a:ea typeface="ＭＳ Ｐゴシック" pitchFamily="34" charset="-128"/>
            </a:endParaRPr>
          </a:p>
          <a:p>
            <a:pPr marL="0" indent="0">
              <a:buNone/>
            </a:pPr>
            <a:r>
              <a:rPr lang="en-US" sz="1000" baseline="0" dirty="0" smtClean="0">
                <a:ea typeface="ＭＳ Ｐゴシック" pitchFamily="34" charset="-128"/>
              </a:rPr>
              <a:t>Implied Flow – there is an implied flow as code works its way through the environments and different roles interact with the CIS servers at different points in time.</a:t>
            </a:r>
            <a:endParaRPr lang="en-US" sz="1000" dirty="0" smtClean="0">
              <a:ea typeface="ＭＳ Ｐゴシック" pitchFamily="34" charset="-128"/>
            </a:endParaRPr>
          </a:p>
        </p:txBody>
      </p:sp>
    </p:spTree>
    <p:extLst>
      <p:ext uri="{BB962C8B-B14F-4D97-AF65-F5344CB8AC3E}">
        <p14:creationId xmlns:p14="http://schemas.microsoft.com/office/powerpoint/2010/main" val="887593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Rot="1" noChangeAspect="1" noChangeArrowheads="1" noTextEdit="1"/>
          </p:cNvSpPr>
          <p:nvPr>
            <p:ph type="sldImg"/>
          </p:nvPr>
        </p:nvSpPr>
        <p:spPr>
          <a:xfrm>
            <a:off x="331788" y="696913"/>
            <a:ext cx="6194425" cy="3486150"/>
          </a:xfrm>
          <a:ln/>
        </p:spPr>
      </p:sp>
      <p:sp>
        <p:nvSpPr>
          <p:cNvPr id="184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ea typeface="ＭＳ Ｐゴシック" pitchFamily="34"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246E544-6F9D-0145-A490-5CD892F720DC}" type="slidenum">
              <a:rPr lang="en-US" smtClean="0"/>
              <a:pPr/>
              <a:t>11</a:t>
            </a:fld>
            <a:endParaRPr lang="en-US" dirty="0"/>
          </a:p>
        </p:txBody>
      </p:sp>
    </p:spTree>
    <p:extLst>
      <p:ext uri="{BB962C8B-B14F-4D97-AF65-F5344CB8AC3E}">
        <p14:creationId xmlns:p14="http://schemas.microsoft.com/office/powerpoint/2010/main" val="1568093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wipe dir="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cSld>
  <p:clrMapOvr>
    <a:masterClrMapping/>
  </p:clrMapOvr>
  <p:transition>
    <p:wipe dir="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smtClean="0">
                <a:solidFill>
                  <a:srgbClr val="C0C0C0"/>
                </a:solidFill>
                <a:latin typeface="+mj-lt"/>
              </a:rPr>
              <a:t>© 2013 Cisco and/or its affiliates. All rights reserved.</a:t>
            </a:r>
            <a:endParaRPr lang="en-US" sz="600" dirty="0">
              <a:solidFill>
                <a:srgbClr val="C0C0C0"/>
              </a:solidFill>
              <a:latin typeface="+mj-lt"/>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lnSpc>
                <a:spcPct val="100000"/>
              </a:lnSpc>
            </a:pPr>
            <a:r>
              <a:rPr lang="en-US" sz="600" dirty="0">
                <a:solidFill>
                  <a:srgbClr val="C0C0C0"/>
                </a:solidFill>
                <a:latin typeface="+mj-lt"/>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rgbClr val="C0C0C0"/>
                </a:solidFill>
                <a:latin typeface="+mj-lt"/>
              </a:rPr>
              <a:pPr algn="r" defTabSz="814388">
                <a:lnSpc>
                  <a:spcPct val="100000"/>
                </a:lnSpc>
              </a:pPr>
              <a:t>‹#›</a:t>
            </a:fld>
            <a:endParaRPr lang="en-US" sz="600" dirty="0">
              <a:solidFill>
                <a:srgbClr val="C0C0C0"/>
              </a:solidFill>
              <a:latin typeface="+mj-lt"/>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endParaRPr lang="en-US" dirty="0">
                <a:latin typeface="+mj-lt"/>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dirty="0">
                <a:latin typeface="+mj-lt"/>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dirty="0">
                <a:latin typeface="+mj-lt"/>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dirty="0">
                <a:latin typeface="+mj-lt"/>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274002707"/>
      </p:ext>
    </p:extLst>
  </p:cSld>
  <p:clrMapOvr>
    <a:masterClrMapping/>
  </p:clrMapOvr>
  <p:transition>
    <p:wipe dir="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86808936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4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smtClean="0">
                <a:solidFill>
                  <a:srgbClr val="C0C0C0"/>
                </a:solidFill>
                <a:latin typeface="+mj-lt"/>
              </a:rPr>
              <a:t>© 2013 Cisco and/or its affiliates. All rights reserved.</a:t>
            </a:r>
            <a:endParaRPr lang="en-US" sz="600" dirty="0">
              <a:solidFill>
                <a:srgbClr val="C0C0C0"/>
              </a:solidFill>
              <a:latin typeface="+mj-lt"/>
            </a:endParaRPr>
          </a:p>
        </p:txBody>
      </p:sp>
      <p:sp>
        <p:nvSpPr>
          <p:cNvPr id="57" name="Rectangle 5"/>
          <p:cNvSpPr>
            <a:spLocks noChangeArrowheads="1"/>
          </p:cNvSpPr>
          <p:nvPr userDrawn="1"/>
        </p:nvSpPr>
        <p:spPr bwMode="ltGray">
          <a:xfrm>
            <a:off x="10585699" y="6584515"/>
            <a:ext cx="845525" cy="175257"/>
          </a:xfrm>
          <a:prstGeom prst="rect">
            <a:avLst/>
          </a:prstGeom>
          <a:noFill/>
          <a:ln w="9525">
            <a:noFill/>
            <a:miter lim="800000"/>
            <a:headEnd/>
            <a:tailEnd/>
          </a:ln>
          <a:effectLst/>
        </p:spPr>
        <p:txBody>
          <a:bodyPr wrap="none" lIns="82124" tIns="41061" rIns="82124" bIns="41061" anchor="b">
            <a:spAutoFit/>
          </a:bodyPr>
          <a:lstStyle/>
          <a:p>
            <a:pPr algn="r" defTabSz="814388">
              <a:lnSpc>
                <a:spcPct val="100000"/>
              </a:lnSpc>
            </a:pPr>
            <a:r>
              <a:rPr lang="en-US" sz="600" dirty="0">
                <a:solidFill>
                  <a:srgbClr val="C0C0C0"/>
                </a:solidFill>
                <a:latin typeface="+mj-lt"/>
              </a:rPr>
              <a:t>Cisco Confidential</a:t>
            </a:r>
          </a:p>
        </p:txBody>
      </p:sp>
      <p:sp>
        <p:nvSpPr>
          <p:cNvPr id="58" name="Rectangle 7"/>
          <p:cNvSpPr>
            <a:spLocks noChangeArrowheads="1"/>
          </p:cNvSpPr>
          <p:nvPr userDrawn="1"/>
        </p:nvSpPr>
        <p:spPr bwMode="ltGray">
          <a:xfrm>
            <a:off x="11573504" y="6580411"/>
            <a:ext cx="265238"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rgbClr val="C0C0C0"/>
                </a:solidFill>
                <a:latin typeface="+mj-lt"/>
              </a:rPr>
              <a:pPr algn="r" defTabSz="814388">
                <a:lnSpc>
                  <a:spcPct val="100000"/>
                </a:lnSpc>
              </a:pPr>
              <a:t>‹#›</a:t>
            </a:fld>
            <a:endParaRPr lang="en-US" sz="600" dirty="0">
              <a:solidFill>
                <a:srgbClr val="C0C0C0"/>
              </a:solidFill>
              <a:latin typeface="+mj-lt"/>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endParaRPr lang="en-US" dirty="0">
                <a:latin typeface="+mj-lt"/>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dirty="0">
                <a:latin typeface="+mj-lt"/>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dirty="0">
                <a:latin typeface="+mj-lt"/>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dirty="0">
                <a:latin typeface="+mj-lt"/>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274002707"/>
      </p:ext>
    </p:extLst>
  </p:cSld>
  <p:clrMapOvr>
    <a:masterClrMapping/>
  </p:clrMapOvr>
  <p:transition>
    <p:wipe dir="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1_Break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698" y="0"/>
            <a:ext cx="12201522" cy="6865144"/>
          </a:xfrm>
          <a:prstGeom prst="rect">
            <a:avLst/>
          </a:prstGeom>
        </p:spPr>
      </p:pic>
      <p:sp>
        <p:nvSpPr>
          <p:cNvPr id="2" name="Title 1"/>
          <p:cNvSpPr>
            <a:spLocks noGrp="1"/>
          </p:cNvSpPr>
          <p:nvPr>
            <p:ph type="title"/>
          </p:nvPr>
        </p:nvSpPr>
        <p:spPr>
          <a:xfrm>
            <a:off x="507867" y="2286000"/>
            <a:ext cx="10969943" cy="990600"/>
          </a:xfrm>
        </p:spPr>
        <p:txBody>
          <a:bodyPr anchor="b">
            <a:normAutofit/>
          </a:bodyPr>
          <a:lstStyle>
            <a:lvl1pPr algn="r">
              <a:defRPr sz="4000">
                <a:solidFill>
                  <a:srgbClr val="005288"/>
                </a:solidFill>
              </a:defRPr>
            </a:lvl1pPr>
          </a:lstStyle>
          <a:p>
            <a:r>
              <a:rPr lang="en-US" dirty="0" smtClean="0"/>
              <a:t>Click to edit Master title style</a:t>
            </a:r>
            <a:endParaRPr lang="en-US" dirty="0"/>
          </a:p>
        </p:txBody>
      </p:sp>
      <p:sp>
        <p:nvSpPr>
          <p:cNvPr id="8" name="Text Placeholder 3"/>
          <p:cNvSpPr>
            <a:spLocks noGrp="1"/>
          </p:cNvSpPr>
          <p:nvPr>
            <p:ph type="body" sz="half" idx="2"/>
          </p:nvPr>
        </p:nvSpPr>
        <p:spPr>
          <a:xfrm>
            <a:off x="507867" y="3352800"/>
            <a:ext cx="10969943" cy="1905000"/>
          </a:xfrm>
          <a:prstGeom prst="rect">
            <a:avLst/>
          </a:prstGeom>
        </p:spPr>
        <p:txBody>
          <a:bodyPr>
            <a:normAutofit/>
          </a:bodyPr>
          <a:lstStyle>
            <a:lvl1pPr marL="0" indent="0" algn="r">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88065" y="6248400"/>
            <a:ext cx="1862182" cy="419100"/>
          </a:xfrm>
          <a:prstGeom prst="rect">
            <a:avLst/>
          </a:prstGeom>
        </p:spPr>
      </p:pic>
      <p:pic>
        <p:nvPicPr>
          <p:cNvPr id="6" name="Picture 2" descr="C:\Users\peter\AppData\Local\Temp\Rar$DR14.878\Composite Software Endorsement Mark\Composite_Software_2C_TM_Left.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09443" y="6324600"/>
            <a:ext cx="2234617" cy="282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56332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1_Closing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pic>
        <p:nvPicPr>
          <p:cNvPr id="5" name="Picture 2" descr="logo.png"/>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4338037" y="2895603"/>
            <a:ext cx="3512752" cy="79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a:spLocks noChangeArrowheads="1"/>
          </p:cNvSpPr>
          <p:nvPr userDrawn="1"/>
        </p:nvSpPr>
        <p:spPr bwMode="auto">
          <a:xfrm>
            <a:off x="3351927" y="3810003"/>
            <a:ext cx="5484971"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algn="ctr">
              <a:defRPr/>
            </a:pPr>
            <a:r>
              <a:rPr lang="en-US" sz="1100" dirty="0" smtClean="0">
                <a:solidFill>
                  <a:srgbClr val="7F7F7F"/>
                </a:solidFill>
                <a:latin typeface="Futura Bk BT" pitchFamily="34" charset="0"/>
              </a:rPr>
              <a:t>THE</a:t>
            </a:r>
            <a:r>
              <a:rPr lang="en-US" sz="1100" baseline="0" dirty="0" smtClean="0">
                <a:solidFill>
                  <a:srgbClr val="7F7F7F"/>
                </a:solidFill>
                <a:latin typeface="Futura Bk BT" pitchFamily="34" charset="0"/>
              </a:rPr>
              <a:t> BIG DATA ADVANTAGE:</a:t>
            </a:r>
          </a:p>
          <a:p>
            <a:pPr algn="ctr">
              <a:defRPr/>
            </a:pPr>
            <a:r>
              <a:rPr lang="en-US" sz="1100" dirty="0" smtClean="0">
                <a:solidFill>
                  <a:srgbClr val="7F7F7F"/>
                </a:solidFill>
                <a:latin typeface="Futura Bk BT" pitchFamily="34" charset="0"/>
              </a:rPr>
              <a:t>TAKE BIG</a:t>
            </a:r>
            <a:r>
              <a:rPr lang="en-US" sz="1100" baseline="0" dirty="0" smtClean="0">
                <a:solidFill>
                  <a:srgbClr val="7F7F7F"/>
                </a:solidFill>
                <a:latin typeface="Futura Bk BT" pitchFamily="34" charset="0"/>
              </a:rPr>
              <a:t> ADVANTAGE OF YOUR DATA</a:t>
            </a:r>
            <a:endParaRPr lang="en-US" sz="1100" dirty="0">
              <a:solidFill>
                <a:srgbClr val="7F7F7F"/>
              </a:solidFill>
              <a:latin typeface="Futura Bk BT" pitchFamily="34" charset="0"/>
            </a:endParaRPr>
          </a:p>
        </p:txBody>
      </p:sp>
      <p:pic>
        <p:nvPicPr>
          <p:cNvPr id="7" name="Picture 6" descr="Composite_Software_80k_Lef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078677" y="5638803"/>
            <a:ext cx="2234618" cy="282447"/>
          </a:xfrm>
          <a:prstGeom prst="rect">
            <a:avLst/>
          </a:prstGeom>
        </p:spPr>
      </p:pic>
    </p:spTree>
    <p:extLst>
      <p:ext uri="{BB962C8B-B14F-4D97-AF65-F5344CB8AC3E}">
        <p14:creationId xmlns:p14="http://schemas.microsoft.com/office/powerpoint/2010/main" val="229579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cSld>
  <p:clrMapOvr>
    <a:masterClrMapping/>
  </p:clrMapOvr>
  <p:transition>
    <p:wipe dir="r"/>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609441" y="1219200"/>
            <a:ext cx="10969943" cy="4724400"/>
          </a:xfrm>
          <a:prstGeom prst="rect">
            <a:avLst/>
          </a:prstGeom>
        </p:spPr>
        <p:txBody>
          <a:bodyPr/>
          <a:lstStyle>
            <a:lvl1pPr>
              <a:buClr>
                <a:srgbClr val="005288"/>
              </a:buClr>
              <a:defRPr sz="2000"/>
            </a:lvl1pPr>
            <a:lvl2pPr marL="457200" indent="-182880">
              <a:buClr>
                <a:srgbClr val="005288"/>
              </a:buClr>
              <a:buFont typeface="Arial" pitchFamily="34" charset="0"/>
              <a:buChar char="◦"/>
              <a:defRPr sz="1800"/>
            </a:lvl2pPr>
            <a:lvl3pPr marL="731520" indent="-182880">
              <a:buClr>
                <a:srgbClr val="005288"/>
              </a:buClr>
              <a:buFont typeface="Arial" pitchFamily="34" charset="0"/>
              <a:buChar char="▪"/>
              <a:defRPr sz="1600"/>
            </a:lvl3pPr>
            <a:lvl4pPr marL="1005840" indent="-182880">
              <a:buClr>
                <a:srgbClr val="005288"/>
              </a:buClr>
              <a:buFont typeface="Arial" pitchFamily="34" charset="0"/>
              <a:buChar char="–"/>
              <a:defRPr/>
            </a:lvl4pPr>
            <a:lvl5pPr>
              <a:buClr>
                <a:srgbClr val="005288"/>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Tree>
    <p:extLst>
      <p:ext uri="{BB962C8B-B14F-4D97-AF65-F5344CB8AC3E}">
        <p14:creationId xmlns:p14="http://schemas.microsoft.com/office/powerpoint/2010/main" val="245837818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tif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11"/>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smtClean="0">
                <a:solidFill>
                  <a:srgbClr val="C0C0C0"/>
                </a:solidFill>
                <a:latin typeface="+mj-lt"/>
              </a:rPr>
              <a:t>© 2013 Cisco and/or its affiliates. All rights reserved.</a:t>
            </a:r>
            <a:endParaRPr lang="en-US" sz="600" dirty="0">
              <a:solidFill>
                <a:srgbClr val="C0C0C0"/>
              </a:solidFill>
              <a:latin typeface="+mj-lt"/>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lnSpc>
                <a:spcPct val="100000"/>
              </a:lnSpc>
            </a:pPr>
            <a:r>
              <a:rPr lang="en-US" sz="600" dirty="0">
                <a:solidFill>
                  <a:srgbClr val="C0C0C0"/>
                </a:solidFill>
                <a:latin typeface="+mj-lt"/>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rgbClr val="C0C0C0"/>
                </a:solidFill>
                <a:latin typeface="+mj-lt"/>
              </a:rPr>
              <a:pPr algn="r" defTabSz="814388">
                <a:lnSpc>
                  <a:spcPct val="100000"/>
                </a:lnSpc>
              </a:pPr>
              <a:t>‹#›</a:t>
            </a:fld>
            <a:endParaRPr lang="en-US" sz="600" dirty="0">
              <a:solidFill>
                <a:srgbClr val="C0C0C0"/>
              </a:solidFill>
              <a:latin typeface="+mj-lt"/>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sldLayoutIdLst>
    <p:sldLayoutId id="2147484000" r:id="rId1"/>
    <p:sldLayoutId id="2147484002" r:id="rId2"/>
    <p:sldLayoutId id="2147484001" r:id="rId3"/>
    <p:sldLayoutId id="2147484007" r:id="rId4"/>
    <p:sldLayoutId id="2147484055" r:id="rId5"/>
    <p:sldLayoutId id="2147484056" r:id="rId6"/>
    <p:sldLayoutId id="2147484057" r:id="rId7"/>
    <p:sldLayoutId id="2147484058" r:id="rId8"/>
    <p:sldLayoutId id="2147484059" r:id="rId9"/>
  </p:sldLayoutIdLst>
  <p:transition>
    <p:wipe dir="r"/>
  </p:transition>
  <p:timing>
    <p:tnLst>
      <p:par>
        <p:cT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cisco/PDToolRelease" TargetMode="Externa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6534" y="1986351"/>
            <a:ext cx="11134588" cy="1805940"/>
          </a:xfrm>
        </p:spPr>
        <p:txBody>
          <a:bodyPr/>
          <a:lstStyle/>
          <a:p>
            <a:r>
              <a:rPr lang="en-US" dirty="0" smtClean="0"/>
              <a:t>Agenda</a:t>
            </a:r>
            <a:br>
              <a:rPr lang="en-US" dirty="0" smtClean="0"/>
            </a:br>
            <a:r>
              <a:rPr lang="en-US" sz="4400" dirty="0" smtClean="0">
                <a:solidFill>
                  <a:schemeClr val="bg1"/>
                </a:solidFill>
              </a:rPr>
              <a:t>Cisco Data Virtualization </a:t>
            </a:r>
            <a:r>
              <a:rPr lang="en-US" sz="4400" dirty="0" err="1" smtClean="0">
                <a:solidFill>
                  <a:schemeClr val="bg1"/>
                </a:solidFill>
              </a:rPr>
              <a:t>PDTool</a:t>
            </a:r>
            <a:r>
              <a:rPr lang="en-US" sz="4400" dirty="0" smtClean="0">
                <a:solidFill>
                  <a:schemeClr val="bg1"/>
                </a:solidFill>
              </a:rPr>
              <a:t> Training</a:t>
            </a:r>
            <a:r>
              <a:rPr lang="en-US" sz="4400" dirty="0">
                <a:solidFill>
                  <a:schemeClr val="bg1"/>
                </a:solidFill>
              </a:rPr>
              <a:t> </a:t>
            </a:r>
            <a:r>
              <a:rPr lang="en-US" sz="4400" dirty="0" smtClean="0">
                <a:solidFill>
                  <a:schemeClr val="bg1"/>
                </a:solidFill>
              </a:rPr>
              <a:t>Introduction</a:t>
            </a:r>
            <a:endParaRPr lang="en-US" sz="4400" dirty="0">
              <a:solidFill>
                <a:schemeClr val="bg1"/>
              </a:solidFill>
            </a:endParaRPr>
          </a:p>
        </p:txBody>
      </p:sp>
    </p:spTree>
    <p:extLst>
      <p:ext uri="{BB962C8B-B14F-4D97-AF65-F5344CB8AC3E}">
        <p14:creationId xmlns:p14="http://schemas.microsoft.com/office/powerpoint/2010/main" val="3123129040"/>
      </p:ext>
    </p:extLst>
  </p:cSld>
  <p:clrMapOvr>
    <a:masterClrMapping/>
  </p:clrMapOvr>
  <p:transition>
    <p:wipe dir="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p:cNvSpPr txBox="1">
            <a:spLocks/>
          </p:cNvSpPr>
          <p:nvPr/>
        </p:nvSpPr>
        <p:spPr>
          <a:xfrm>
            <a:off x="507867" y="2286000"/>
            <a:ext cx="10969943" cy="99060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pPr algn="r"/>
            <a:r>
              <a:rPr lang="en-US" sz="4800" dirty="0" smtClean="0"/>
              <a:t>Q&amp;A</a:t>
            </a:r>
            <a:endParaRPr lang="en-US" sz="4800" dirty="0"/>
          </a:p>
        </p:txBody>
      </p:sp>
      <p:sp>
        <p:nvSpPr>
          <p:cNvPr id="5" name="Text Placeholder 6"/>
          <p:cNvSpPr txBox="1">
            <a:spLocks/>
          </p:cNvSpPr>
          <p:nvPr/>
        </p:nvSpPr>
        <p:spPr>
          <a:xfrm>
            <a:off x="507867" y="3352800"/>
            <a:ext cx="10969943" cy="1905000"/>
          </a:xfrm>
          <a:prstGeom prst="rect">
            <a:avLst/>
          </a:prstGeom>
        </p:spPr>
        <p:txBody>
          <a:bodyPr/>
          <a:lst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3200" dirty="0"/>
          </a:p>
        </p:txBody>
      </p:sp>
    </p:spTree>
    <p:extLst>
      <p:ext uri="{BB962C8B-B14F-4D97-AF65-F5344CB8AC3E}">
        <p14:creationId xmlns:p14="http://schemas.microsoft.com/office/powerpoint/2010/main" val="17289765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233844" y="2551281"/>
            <a:ext cx="9154498" cy="1312498"/>
            <a:chOff x="1233844" y="2551280"/>
            <a:chExt cx="9154498" cy="1312499"/>
          </a:xfrm>
        </p:grpSpPr>
        <p:sp>
          <p:nvSpPr>
            <p:cNvPr id="5" name="TextBox 4"/>
            <p:cNvSpPr txBox="1"/>
            <p:nvPr/>
          </p:nvSpPr>
          <p:spPr>
            <a:xfrm>
              <a:off x="1233844" y="3279004"/>
              <a:ext cx="6048772" cy="584775"/>
            </a:xfrm>
            <a:prstGeom prst="rect">
              <a:avLst/>
            </a:prstGeom>
            <a:noFill/>
          </p:spPr>
          <p:txBody>
            <a:bodyPr wrap="none" rtlCol="0">
              <a:spAutoFit/>
            </a:bodyPr>
            <a:lstStyle/>
            <a:p>
              <a:pPr defTabSz="909158">
                <a:lnSpc>
                  <a:spcPct val="80000"/>
                </a:lnSpc>
                <a:spcBef>
                  <a:spcPct val="0"/>
                </a:spcBef>
                <a:defRPr/>
              </a:pPr>
              <a:r>
                <a:rPr lang="en-US" sz="4000" i="1" dirty="0">
                  <a:solidFill>
                    <a:srgbClr val="FFFFFF"/>
                  </a:solidFill>
                </a:rPr>
                <a:t>TOMORROW starts here.</a:t>
              </a:r>
            </a:p>
          </p:txBody>
        </p:sp>
        <p:grpSp>
          <p:nvGrpSpPr>
            <p:cNvPr id="6" name="Group 5"/>
            <p:cNvGrpSpPr/>
            <p:nvPr/>
          </p:nvGrpSpPr>
          <p:grpSpPr>
            <a:xfrm>
              <a:off x="8275776" y="2551280"/>
              <a:ext cx="2112566" cy="1192701"/>
              <a:chOff x="7689324" y="2517622"/>
              <a:chExt cx="2556050" cy="1443080"/>
            </a:xfrm>
          </p:grpSpPr>
          <p:sp>
            <p:nvSpPr>
              <p:cNvPr id="7" name="Rectangle 6"/>
              <p:cNvSpPr>
                <a:spLocks noChangeArrowheads="1"/>
              </p:cNvSpPr>
              <p:nvPr/>
            </p:nvSpPr>
            <p:spPr bwMode="black">
              <a:xfrm>
                <a:off x="8409358" y="3505403"/>
                <a:ext cx="116616" cy="441827"/>
              </a:xfrm>
              <a:prstGeom prst="rect">
                <a:avLst/>
              </a:prstGeom>
              <a:solidFill>
                <a:schemeClr val="bg1"/>
              </a:solidFill>
              <a:ln w="9525">
                <a:noFill/>
                <a:miter lim="800000"/>
                <a:headEnd/>
                <a:tailEnd/>
              </a:ln>
            </p:spPr>
            <p:txBody>
              <a:bodyPr/>
              <a:lstStyle/>
              <a:p>
                <a:pPr defTabSz="909158"/>
                <a:endParaRPr lang="en-US" dirty="0">
                  <a:solidFill>
                    <a:srgbClr val="0096D6"/>
                  </a:solidFill>
                </a:endParaRPr>
              </a:p>
            </p:txBody>
          </p:sp>
          <p:sp>
            <p:nvSpPr>
              <p:cNvPr id="8" name="Freeform 7"/>
              <p:cNvSpPr>
                <a:spLocks/>
              </p:cNvSpPr>
              <p:nvPr/>
            </p:nvSpPr>
            <p:spPr bwMode="black">
              <a:xfrm>
                <a:off x="9088711" y="3494405"/>
                <a:ext cx="337642" cy="466297"/>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9" name="Freeform 8"/>
              <p:cNvSpPr>
                <a:spLocks/>
              </p:cNvSpPr>
              <p:nvPr/>
            </p:nvSpPr>
            <p:spPr bwMode="black">
              <a:xfrm>
                <a:off x="7921200" y="3494405"/>
                <a:ext cx="337642" cy="466297"/>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0" name="Freeform 9"/>
              <p:cNvSpPr>
                <a:spLocks noEditPoints="1"/>
              </p:cNvSpPr>
              <p:nvPr/>
            </p:nvSpPr>
            <p:spPr bwMode="black">
              <a:xfrm>
                <a:off x="9548392" y="3494405"/>
                <a:ext cx="463750" cy="466297"/>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1" name="Freeform 10"/>
              <p:cNvSpPr>
                <a:spLocks/>
              </p:cNvSpPr>
              <p:nvPr/>
            </p:nvSpPr>
            <p:spPr bwMode="black">
              <a:xfrm>
                <a:off x="8676486" y="3494405"/>
                <a:ext cx="302387" cy="466297"/>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2" name="Freeform 11"/>
              <p:cNvSpPr>
                <a:spLocks/>
              </p:cNvSpPr>
              <p:nvPr/>
            </p:nvSpPr>
            <p:spPr bwMode="black">
              <a:xfrm>
                <a:off x="7689324" y="2879240"/>
                <a:ext cx="109835" cy="227032"/>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3" name="Freeform 12"/>
              <p:cNvSpPr>
                <a:spLocks/>
              </p:cNvSpPr>
              <p:nvPr/>
            </p:nvSpPr>
            <p:spPr bwMode="black">
              <a:xfrm>
                <a:off x="7997133" y="2726980"/>
                <a:ext cx="109835" cy="379291"/>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4" name="Freeform 13"/>
              <p:cNvSpPr>
                <a:spLocks/>
              </p:cNvSpPr>
              <p:nvPr/>
            </p:nvSpPr>
            <p:spPr bwMode="black">
              <a:xfrm>
                <a:off x="8299523" y="2517622"/>
                <a:ext cx="109835" cy="698767"/>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5" name="Freeform 14"/>
              <p:cNvSpPr>
                <a:spLocks/>
              </p:cNvSpPr>
              <p:nvPr/>
            </p:nvSpPr>
            <p:spPr bwMode="black">
              <a:xfrm>
                <a:off x="8607332" y="2726981"/>
                <a:ext cx="109835" cy="379292"/>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6" name="Freeform 15"/>
              <p:cNvSpPr>
                <a:spLocks/>
              </p:cNvSpPr>
              <p:nvPr/>
            </p:nvSpPr>
            <p:spPr bwMode="black">
              <a:xfrm>
                <a:off x="8908363" y="2879240"/>
                <a:ext cx="116616" cy="227031"/>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7" name="Freeform 16"/>
              <p:cNvSpPr>
                <a:spLocks/>
              </p:cNvSpPr>
              <p:nvPr/>
            </p:nvSpPr>
            <p:spPr bwMode="black">
              <a:xfrm>
                <a:off x="9216175" y="2726981"/>
                <a:ext cx="111191" cy="37929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8" name="Freeform 17"/>
              <p:cNvSpPr>
                <a:spLocks/>
              </p:cNvSpPr>
              <p:nvPr/>
            </p:nvSpPr>
            <p:spPr bwMode="black">
              <a:xfrm>
                <a:off x="9523987" y="2517623"/>
                <a:ext cx="111191" cy="69876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9" name="Freeform 18"/>
              <p:cNvSpPr>
                <a:spLocks/>
              </p:cNvSpPr>
              <p:nvPr/>
            </p:nvSpPr>
            <p:spPr bwMode="black">
              <a:xfrm>
                <a:off x="9826371" y="2726981"/>
                <a:ext cx="111191" cy="37929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20" name="Freeform 19"/>
              <p:cNvSpPr>
                <a:spLocks/>
              </p:cNvSpPr>
              <p:nvPr/>
            </p:nvSpPr>
            <p:spPr bwMode="black">
              <a:xfrm>
                <a:off x="10134183" y="2879240"/>
                <a:ext cx="111191" cy="227031"/>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grpSp>
      </p:grpSp>
      <p:cxnSp>
        <p:nvCxnSpPr>
          <p:cNvPr id="21" name="Straight Connector 20"/>
          <p:cNvCxnSpPr/>
          <p:nvPr/>
        </p:nvCxnSpPr>
        <p:spPr>
          <a:xfrm>
            <a:off x="-792479" y="3849688"/>
            <a:ext cx="13716001" cy="0"/>
          </a:xfrm>
          <a:prstGeom prst="line">
            <a:avLst/>
          </a:prstGeom>
          <a:ln w="22225">
            <a:gradFill flip="none" rotWithShape="1">
              <a:gsLst>
                <a:gs pos="0">
                  <a:schemeClr val="accent1">
                    <a:tint val="66000"/>
                    <a:satMod val="160000"/>
                    <a:alpha val="0"/>
                  </a:schemeClr>
                </a:gs>
                <a:gs pos="50000">
                  <a:schemeClr val="bg1"/>
                </a:gs>
                <a:gs pos="100000">
                  <a:schemeClr val="bg1">
                    <a:alpha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2707" y="3773515"/>
            <a:ext cx="7643446" cy="111001"/>
          </a:xfrm>
          <a:prstGeom prst="rect">
            <a:avLst/>
          </a:prstGeom>
        </p:spPr>
      </p:pic>
    </p:spTree>
    <p:extLst>
      <p:ext uri="{BB962C8B-B14F-4D97-AF65-F5344CB8AC3E}">
        <p14:creationId xmlns:p14="http://schemas.microsoft.com/office/powerpoint/2010/main" val="2902662278"/>
      </p:ext>
    </p:extLst>
  </p:cSld>
  <p:clrMapOvr>
    <a:masterClrMapping/>
  </p:clrMapOvr>
  <p:transition>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33692" y="1338947"/>
            <a:ext cx="11521440" cy="3916544"/>
          </a:xfrm>
          <a:prstGeom prst="rect">
            <a:avLst/>
          </a:prstGeom>
          <a:gradFill flip="none" rotWithShape="1">
            <a:gsLst>
              <a:gs pos="0">
                <a:schemeClr val="tx1">
                  <a:lumMod val="50000"/>
                  <a:alpha val="40000"/>
                </a:schemeClr>
              </a:gs>
              <a:gs pos="100000">
                <a:schemeClr val="bg1">
                  <a:alpha val="5000"/>
                </a:schemeClr>
              </a:gs>
            </a:gsLst>
            <a:path path="shape">
              <a:fillToRect l="50000" t="50000" r="50000" b="50000"/>
            </a:path>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40" tIns="45371" rIns="90740" bIns="45371" rtlCol="0" anchor="ctr"/>
          <a:lstStyle/>
          <a:p>
            <a:pPr algn="ctr" defTabSz="907486"/>
            <a:endParaRPr lang="en-US" dirty="0">
              <a:solidFill>
                <a:srgbClr val="FFFFFF"/>
              </a:solidFill>
            </a:endParaRPr>
          </a:p>
        </p:txBody>
      </p:sp>
      <p:sp>
        <p:nvSpPr>
          <p:cNvPr id="4" name="Title 3"/>
          <p:cNvSpPr>
            <a:spLocks noGrp="1"/>
          </p:cNvSpPr>
          <p:nvPr>
            <p:ph type="title"/>
          </p:nvPr>
        </p:nvSpPr>
        <p:spPr/>
        <p:txBody>
          <a:bodyPr/>
          <a:lstStyle/>
          <a:p>
            <a:r>
              <a:rPr lang="en-US" dirty="0" smtClean="0"/>
              <a:t>Topics</a:t>
            </a:r>
            <a:endParaRPr lang="en-US" dirty="0"/>
          </a:p>
        </p:txBody>
      </p:sp>
      <p:sp>
        <p:nvSpPr>
          <p:cNvPr id="7" name="Rectangle 3"/>
          <p:cNvSpPr>
            <a:spLocks noGrp="1" noChangeArrowheads="1"/>
          </p:cNvSpPr>
          <p:nvPr>
            <p:ph type="body" sz="quarter" idx="10"/>
          </p:nvPr>
        </p:nvSpPr>
        <p:spPr>
          <a:xfrm>
            <a:off x="541806" y="1496291"/>
            <a:ext cx="5406414" cy="5277757"/>
          </a:xfrm>
        </p:spPr>
        <p:txBody>
          <a:bodyPr/>
          <a:lstStyle/>
          <a:p>
            <a:pPr>
              <a:lnSpc>
                <a:spcPct val="90000"/>
              </a:lnSpc>
            </a:pPr>
            <a:r>
              <a:rPr lang="en-US" sz="2800" dirty="0" err="1" smtClean="0">
                <a:latin typeface="+mn-lt"/>
              </a:rPr>
              <a:t>PDTool</a:t>
            </a:r>
            <a:r>
              <a:rPr lang="en-US" sz="2800" dirty="0" smtClean="0">
                <a:latin typeface="+mn-lt"/>
              </a:rPr>
              <a:t> Introduction</a:t>
            </a:r>
          </a:p>
          <a:p>
            <a:pPr>
              <a:lnSpc>
                <a:spcPct val="90000"/>
              </a:lnSpc>
            </a:pPr>
            <a:endParaRPr lang="en-US" sz="2800" dirty="0">
              <a:latin typeface="+mn-lt"/>
            </a:endParaRPr>
          </a:p>
          <a:p>
            <a:pPr>
              <a:lnSpc>
                <a:spcPct val="90000"/>
              </a:lnSpc>
            </a:pPr>
            <a:endParaRPr lang="en-US" sz="2800" dirty="0" smtClean="0">
              <a:latin typeface="+mn-lt"/>
            </a:endParaRPr>
          </a:p>
        </p:txBody>
      </p:sp>
      <p:sp>
        <p:nvSpPr>
          <p:cNvPr id="8" name="Content Placeholder 4"/>
          <p:cNvSpPr txBox="1">
            <a:spLocks/>
          </p:cNvSpPr>
          <p:nvPr/>
        </p:nvSpPr>
        <p:spPr>
          <a:xfrm>
            <a:off x="6896100" y="1671456"/>
            <a:ext cx="3581400" cy="5059363"/>
          </a:xfrm>
          <a:prstGeom prst="rect">
            <a:avLst/>
          </a:prstGeom>
        </p:spPr>
        <p:txBody>
          <a:bodyPr/>
          <a:lst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2567547011"/>
      </p:ext>
    </p:extLst>
  </p:cSld>
  <p:clrMapOvr>
    <a:masterClrMapping/>
  </p:clrMapOvr>
  <p:transition>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14975" y="1040524"/>
            <a:ext cx="11541403" cy="5573636"/>
          </a:xfrm>
          <a:prstGeom prst="roundRect">
            <a:avLst>
              <a:gd name="adj" fmla="val 6836"/>
            </a:avLst>
          </a:prstGeom>
          <a:solidFill>
            <a:srgbClr val="FFFFFF">
              <a:alpha val="10000"/>
            </a:srgb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906">
              <a:buClr>
                <a:srgbClr val="FFFFFF"/>
              </a:buClr>
              <a:tabLst>
                <a:tab pos="0" algn="l"/>
                <a:tab pos="1218936" algn="l"/>
                <a:tab pos="2437872" algn="l"/>
                <a:tab pos="3656808" algn="l"/>
                <a:tab pos="4875744" algn="l"/>
                <a:tab pos="6094679" algn="l"/>
                <a:tab pos="7313615" algn="l"/>
                <a:tab pos="8532551" algn="l"/>
                <a:tab pos="9751487" algn="l"/>
                <a:tab pos="10970423" algn="l"/>
                <a:tab pos="12189357" algn="l"/>
                <a:tab pos="13408294" algn="l"/>
              </a:tabLst>
              <a:defRPr/>
            </a:pPr>
            <a:endParaRPr lang="en-GB" sz="2800" dirty="0">
              <a:solidFill>
                <a:srgbClr val="FFFFFF"/>
              </a:solidFill>
              <a:cs typeface="Arial"/>
              <a:sym typeface="Wingdings" pitchFamily="2" charset="2"/>
            </a:endParaRPr>
          </a:p>
        </p:txBody>
      </p:sp>
      <p:sp>
        <p:nvSpPr>
          <p:cNvPr id="2" name="Title 1"/>
          <p:cNvSpPr>
            <a:spLocks noGrp="1"/>
          </p:cNvSpPr>
          <p:nvPr>
            <p:ph type="title"/>
          </p:nvPr>
        </p:nvSpPr>
        <p:spPr/>
        <p:txBody>
          <a:bodyPr/>
          <a:lstStyle/>
          <a:p>
            <a:r>
              <a:rPr lang="en-US" dirty="0" err="1" smtClean="0"/>
              <a:t>PDTool</a:t>
            </a:r>
            <a:r>
              <a:rPr lang="en-US" dirty="0" smtClean="0"/>
              <a:t> </a:t>
            </a:r>
            <a:r>
              <a:rPr lang="en-US" dirty="0" smtClean="0"/>
              <a:t>License</a:t>
            </a:r>
            <a:endParaRPr lang="en-US" dirty="0"/>
          </a:p>
        </p:txBody>
      </p:sp>
      <p:sp>
        <p:nvSpPr>
          <p:cNvPr id="3" name="Content Placeholder 2"/>
          <p:cNvSpPr>
            <a:spLocks noGrp="1"/>
          </p:cNvSpPr>
          <p:nvPr>
            <p:ph idx="1"/>
          </p:nvPr>
        </p:nvSpPr>
        <p:spPr>
          <a:xfrm>
            <a:off x="609441" y="1160980"/>
            <a:ext cx="10969943" cy="5087420"/>
          </a:xfrm>
        </p:spPr>
        <p:txBody>
          <a:bodyPr>
            <a:noAutofit/>
          </a:bodyPr>
          <a:lstStyle/>
          <a:p>
            <a:r>
              <a:rPr lang="en-US" sz="2200" dirty="0" smtClean="0"/>
              <a:t>(</a:t>
            </a:r>
            <a:r>
              <a:rPr lang="en-US" sz="2200" dirty="0"/>
              <a:t>c) 2014 Cisco and/or its affiliates. All rights reserved.</a:t>
            </a:r>
          </a:p>
          <a:p>
            <a:r>
              <a:rPr lang="en-US" sz="2200" dirty="0" smtClean="0"/>
              <a:t>This </a:t>
            </a:r>
            <a:r>
              <a:rPr lang="en-US" sz="2200" dirty="0"/>
              <a:t>software is released under the Eclipse Public License. The details can be found in the file LICENSE. </a:t>
            </a:r>
            <a:r>
              <a:rPr lang="en-US" sz="2200" dirty="0" smtClean="0"/>
              <a:t> Any </a:t>
            </a:r>
            <a:r>
              <a:rPr lang="en-US" sz="2200" dirty="0"/>
              <a:t>dependent libraries supplied by third parties are provided under their own open source licenses as </a:t>
            </a:r>
            <a:r>
              <a:rPr lang="en-US" sz="2200" dirty="0" smtClean="0"/>
              <a:t>described </a:t>
            </a:r>
            <a:r>
              <a:rPr lang="en-US" sz="2200" dirty="0"/>
              <a:t>in their own LICENSE files, generally named .LICENSE.txt. The libraries supplied by Cisco as </a:t>
            </a:r>
            <a:r>
              <a:rPr lang="en-US" sz="2200" dirty="0" smtClean="0"/>
              <a:t>part </a:t>
            </a:r>
            <a:r>
              <a:rPr lang="en-US" sz="2200" dirty="0"/>
              <a:t>of the Composite Information Server/Cisco Data Virtualization Server, particularly csadmin-XXXX.jar, </a:t>
            </a:r>
            <a:r>
              <a:rPr lang="en-US" sz="2200" dirty="0" smtClean="0"/>
              <a:t>csarchive-XXXX.jar</a:t>
            </a:r>
            <a:r>
              <a:rPr lang="en-US" sz="2200" dirty="0"/>
              <a:t>, csbase-XXXX.jar, csclient-XXXX.jar, cscommon-XXXX.jar, csext-XXXX.jar, csjdbc-XXXX.jar, </a:t>
            </a:r>
            <a:r>
              <a:rPr lang="en-US" sz="2200" dirty="0" smtClean="0"/>
              <a:t>csserverutil-XXXX.jar</a:t>
            </a:r>
            <a:r>
              <a:rPr lang="en-US" sz="2200" dirty="0"/>
              <a:t>, csserver-XXXX.jar, cswebapi-XXXX.jar, and customproc-XXXX.jar (where -XXXX is an </a:t>
            </a:r>
            <a:r>
              <a:rPr lang="en-US" sz="2200" dirty="0" smtClean="0"/>
              <a:t>optional </a:t>
            </a:r>
            <a:r>
              <a:rPr lang="en-US" sz="2200" dirty="0"/>
              <a:t>version number) are provided as a convenience, but are covered under the licensing for the </a:t>
            </a:r>
            <a:r>
              <a:rPr lang="en-US" sz="2200" dirty="0" smtClean="0"/>
              <a:t>Composite </a:t>
            </a:r>
            <a:r>
              <a:rPr lang="en-US" sz="2200" dirty="0"/>
              <a:t>Information Server/Cisco Data Virtualization Server. They cannot be used in any way except </a:t>
            </a:r>
            <a:r>
              <a:rPr lang="en-US" sz="2200" dirty="0" smtClean="0"/>
              <a:t>through </a:t>
            </a:r>
            <a:r>
              <a:rPr lang="en-US" sz="2200" dirty="0"/>
              <a:t>a valid license for that product.</a:t>
            </a:r>
          </a:p>
          <a:p>
            <a:r>
              <a:rPr lang="en-US" sz="2200" dirty="0" smtClean="0"/>
              <a:t>This </a:t>
            </a:r>
            <a:r>
              <a:rPr lang="en-US" sz="2200" dirty="0"/>
              <a:t>software is released AS-IS!. Support for this software is not covered by standard maintenance agreements with Cisco. </a:t>
            </a:r>
            <a:r>
              <a:rPr lang="en-US" sz="2200" dirty="0" smtClean="0"/>
              <a:t> Any </a:t>
            </a:r>
            <a:r>
              <a:rPr lang="en-US" sz="2200" dirty="0"/>
              <a:t>support for this software by Cisco would be covered by paid consulting agreements, and would be billable work.</a:t>
            </a:r>
            <a:endParaRPr lang="en-US" sz="2200" dirty="0">
              <a:ea typeface="ＭＳ Ｐゴシック" pitchFamily="34" charset="-128"/>
            </a:endParaRPr>
          </a:p>
        </p:txBody>
      </p:sp>
    </p:spTree>
    <p:extLst>
      <p:ext uri="{BB962C8B-B14F-4D97-AF65-F5344CB8AC3E}">
        <p14:creationId xmlns:p14="http://schemas.microsoft.com/office/powerpoint/2010/main" val="3254436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14975" y="1040524"/>
            <a:ext cx="10434305" cy="5573636"/>
          </a:xfrm>
          <a:prstGeom prst="roundRect">
            <a:avLst>
              <a:gd name="adj" fmla="val 6836"/>
            </a:avLst>
          </a:prstGeom>
          <a:solidFill>
            <a:srgbClr val="FFFFFF">
              <a:alpha val="10000"/>
            </a:srgb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906">
              <a:buClr>
                <a:srgbClr val="FFFFFF"/>
              </a:buClr>
              <a:tabLst>
                <a:tab pos="0" algn="l"/>
                <a:tab pos="1218936" algn="l"/>
                <a:tab pos="2437872" algn="l"/>
                <a:tab pos="3656808" algn="l"/>
                <a:tab pos="4875744" algn="l"/>
                <a:tab pos="6094679" algn="l"/>
                <a:tab pos="7313615" algn="l"/>
                <a:tab pos="8532551" algn="l"/>
                <a:tab pos="9751487" algn="l"/>
                <a:tab pos="10970423" algn="l"/>
                <a:tab pos="12189357" algn="l"/>
                <a:tab pos="13408294" algn="l"/>
              </a:tabLst>
              <a:defRPr/>
            </a:pPr>
            <a:endParaRPr lang="en-GB" sz="2800" dirty="0">
              <a:solidFill>
                <a:srgbClr val="FFFFFF"/>
              </a:solidFill>
              <a:cs typeface="Arial"/>
              <a:sym typeface="Wingdings" pitchFamily="2" charset="2"/>
            </a:endParaRPr>
          </a:p>
        </p:txBody>
      </p:sp>
      <p:sp>
        <p:nvSpPr>
          <p:cNvPr id="2" name="Title 1"/>
          <p:cNvSpPr>
            <a:spLocks noGrp="1"/>
          </p:cNvSpPr>
          <p:nvPr>
            <p:ph type="title"/>
          </p:nvPr>
        </p:nvSpPr>
        <p:spPr/>
        <p:txBody>
          <a:bodyPr/>
          <a:lstStyle/>
          <a:p>
            <a:r>
              <a:rPr lang="en-US" dirty="0" err="1" smtClean="0"/>
              <a:t>PDTool</a:t>
            </a:r>
            <a:r>
              <a:rPr lang="en-US" dirty="0" smtClean="0"/>
              <a:t> Introduction</a:t>
            </a:r>
            <a:endParaRPr lang="en-US" dirty="0"/>
          </a:p>
        </p:txBody>
      </p:sp>
      <p:sp>
        <p:nvSpPr>
          <p:cNvPr id="3" name="Content Placeholder 2"/>
          <p:cNvSpPr>
            <a:spLocks noGrp="1"/>
          </p:cNvSpPr>
          <p:nvPr>
            <p:ph idx="1"/>
          </p:nvPr>
        </p:nvSpPr>
        <p:spPr>
          <a:xfrm>
            <a:off x="609441" y="1219200"/>
            <a:ext cx="10969943" cy="5029200"/>
          </a:xfrm>
        </p:spPr>
        <p:txBody>
          <a:bodyPr>
            <a:noAutofit/>
          </a:bodyPr>
          <a:lstStyle/>
          <a:p>
            <a:r>
              <a:rPr lang="en-US" sz="2800" dirty="0" err="1" smtClean="0"/>
              <a:t>PDTool</a:t>
            </a:r>
            <a:r>
              <a:rPr lang="en-US" sz="2800" dirty="0" smtClean="0"/>
              <a:t> – Promotion and Deployment Tool</a:t>
            </a:r>
          </a:p>
          <a:p>
            <a:pPr lvl="1"/>
            <a:r>
              <a:rPr lang="en-US" sz="2400" dirty="0" smtClean="0"/>
              <a:t>Built and supported by Cisco Advanced Services team.</a:t>
            </a:r>
          </a:p>
          <a:p>
            <a:pPr lvl="1"/>
            <a:r>
              <a:rPr lang="en-US" sz="2400" dirty="0" smtClean="0"/>
              <a:t>Delivered as a Cisco open source initiative on Cisco </a:t>
            </a:r>
            <a:r>
              <a:rPr lang="en-US" sz="2400" dirty="0" err="1" smtClean="0"/>
              <a:t>Github</a:t>
            </a:r>
            <a:endParaRPr lang="en-US" sz="2400" dirty="0" smtClean="0"/>
          </a:p>
          <a:p>
            <a:pPr lvl="2"/>
            <a:r>
              <a:rPr lang="en-US" sz="2200" dirty="0">
                <a:hlinkClick r:id="rId2"/>
              </a:rPr>
              <a:t>https://</a:t>
            </a:r>
            <a:r>
              <a:rPr lang="en-US" sz="2200" dirty="0" smtClean="0">
                <a:hlinkClick r:id="rId2"/>
              </a:rPr>
              <a:t>github.com/cisco/PDToolRelease</a:t>
            </a:r>
            <a:r>
              <a:rPr lang="en-US" sz="2200" dirty="0" smtClean="0"/>
              <a:t> </a:t>
            </a:r>
          </a:p>
          <a:p>
            <a:pPr lvl="1"/>
            <a:r>
              <a:rPr lang="en-US" sz="2400" dirty="0" smtClean="0"/>
              <a:t>Cisco recommends using Advanced Services for initial use cases.</a:t>
            </a:r>
          </a:p>
          <a:p>
            <a:r>
              <a:rPr lang="en-US" sz="2800" dirty="0" smtClean="0"/>
              <a:t>Deliverables</a:t>
            </a:r>
          </a:p>
          <a:p>
            <a:pPr lvl="1"/>
            <a:r>
              <a:rPr lang="en-US" sz="2400" dirty="0"/>
              <a:t>Scripts</a:t>
            </a:r>
          </a:p>
          <a:p>
            <a:pPr lvl="1"/>
            <a:r>
              <a:rPr lang="en-US" sz="2400" dirty="0" smtClean="0"/>
              <a:t>Documentation</a:t>
            </a:r>
          </a:p>
          <a:p>
            <a:pPr lvl="1"/>
            <a:r>
              <a:rPr lang="en-US" sz="2400" dirty="0" smtClean="0"/>
              <a:t>Training</a:t>
            </a:r>
          </a:p>
          <a:p>
            <a:pPr lvl="1"/>
            <a:r>
              <a:rPr lang="en-US" sz="2400" dirty="0" smtClean="0"/>
              <a:t>Examples</a:t>
            </a:r>
          </a:p>
          <a:p>
            <a:endParaRPr lang="en-US" sz="2600" dirty="0">
              <a:ea typeface="ＭＳ Ｐゴシック" pitchFamily="34" charset="-128"/>
            </a:endParaRPr>
          </a:p>
        </p:txBody>
      </p:sp>
    </p:spTree>
    <p:extLst>
      <p:ext uri="{BB962C8B-B14F-4D97-AF65-F5344CB8AC3E}">
        <p14:creationId xmlns:p14="http://schemas.microsoft.com/office/powerpoint/2010/main" val="8181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14975" y="1040524"/>
            <a:ext cx="10434305" cy="5573636"/>
          </a:xfrm>
          <a:prstGeom prst="roundRect">
            <a:avLst>
              <a:gd name="adj" fmla="val 6836"/>
            </a:avLst>
          </a:prstGeom>
          <a:solidFill>
            <a:srgbClr val="FFFFFF">
              <a:alpha val="10000"/>
            </a:srgb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906">
              <a:buClr>
                <a:srgbClr val="FFFFFF"/>
              </a:buClr>
              <a:tabLst>
                <a:tab pos="0" algn="l"/>
                <a:tab pos="1218936" algn="l"/>
                <a:tab pos="2437872" algn="l"/>
                <a:tab pos="3656808" algn="l"/>
                <a:tab pos="4875744" algn="l"/>
                <a:tab pos="6094679" algn="l"/>
                <a:tab pos="7313615" algn="l"/>
                <a:tab pos="8532551" algn="l"/>
                <a:tab pos="9751487" algn="l"/>
                <a:tab pos="10970423" algn="l"/>
                <a:tab pos="12189357" algn="l"/>
                <a:tab pos="13408294" algn="l"/>
              </a:tabLst>
              <a:defRPr/>
            </a:pPr>
            <a:endParaRPr lang="en-GB" sz="3600" dirty="0">
              <a:solidFill>
                <a:srgbClr val="FFFFFF"/>
              </a:solidFill>
              <a:cs typeface="Arial"/>
              <a:sym typeface="Wingdings" pitchFamily="2" charset="2"/>
            </a:endParaRPr>
          </a:p>
        </p:txBody>
      </p:sp>
      <p:sp>
        <p:nvSpPr>
          <p:cNvPr id="2" name="Title 1"/>
          <p:cNvSpPr>
            <a:spLocks noGrp="1"/>
          </p:cNvSpPr>
          <p:nvPr>
            <p:ph type="title"/>
          </p:nvPr>
        </p:nvSpPr>
        <p:spPr/>
        <p:txBody>
          <a:bodyPr/>
          <a:lstStyle/>
          <a:p>
            <a:r>
              <a:rPr lang="en-US" dirty="0" err="1" smtClean="0"/>
              <a:t>PDTool</a:t>
            </a:r>
            <a:r>
              <a:rPr lang="en-US" dirty="0" smtClean="0"/>
              <a:t> Features</a:t>
            </a:r>
            <a:endParaRPr lang="en-US" dirty="0"/>
          </a:p>
        </p:txBody>
      </p:sp>
      <p:sp>
        <p:nvSpPr>
          <p:cNvPr id="3" name="Content Placeholder 2"/>
          <p:cNvSpPr>
            <a:spLocks noGrp="1"/>
          </p:cNvSpPr>
          <p:nvPr>
            <p:ph idx="1"/>
          </p:nvPr>
        </p:nvSpPr>
        <p:spPr>
          <a:xfrm>
            <a:off x="609441" y="1219200"/>
            <a:ext cx="10969943" cy="5029200"/>
          </a:xfrm>
        </p:spPr>
        <p:txBody>
          <a:bodyPr>
            <a:noAutofit/>
          </a:bodyPr>
          <a:lstStyle/>
          <a:p>
            <a:r>
              <a:rPr lang="en-US" sz="3200" dirty="0" smtClean="0">
                <a:ea typeface="ＭＳ Ｐゴシック" pitchFamily="34" charset="-128"/>
              </a:rPr>
              <a:t>Two Packages</a:t>
            </a:r>
          </a:p>
          <a:p>
            <a:pPr lvl="1"/>
            <a:r>
              <a:rPr lang="en-US" sz="2800" dirty="0">
                <a:ea typeface="ＭＳ Ｐゴシック" pitchFamily="34" charset="-128"/>
              </a:rPr>
              <a:t>PD Tool Studio – </a:t>
            </a:r>
            <a:r>
              <a:rPr lang="en-US" sz="2800" dirty="0" smtClean="0">
                <a:ea typeface="ＭＳ Ｐゴシック" pitchFamily="34" charset="-128"/>
              </a:rPr>
              <a:t>CIS Studio Version Control Bridge</a:t>
            </a:r>
            <a:endParaRPr lang="en-US" sz="2800" dirty="0">
              <a:ea typeface="ＭＳ Ｐゴシック" pitchFamily="34" charset="-128"/>
            </a:endParaRPr>
          </a:p>
          <a:p>
            <a:pPr lvl="1"/>
            <a:r>
              <a:rPr lang="en-US" sz="2800" dirty="0" smtClean="0">
                <a:ea typeface="ＭＳ Ｐゴシック" pitchFamily="34" charset="-128"/>
              </a:rPr>
              <a:t>PD Tool – Automated </a:t>
            </a:r>
            <a:r>
              <a:rPr lang="en-US" sz="2800" dirty="0">
                <a:ea typeface="ＭＳ Ｐゴシック" pitchFamily="34" charset="-128"/>
              </a:rPr>
              <a:t>Command-line or Ant </a:t>
            </a:r>
            <a:r>
              <a:rPr lang="en-US" sz="2800" dirty="0" smtClean="0">
                <a:ea typeface="ＭＳ Ｐゴシック" pitchFamily="34" charset="-128"/>
              </a:rPr>
              <a:t>deployment and Testing</a:t>
            </a:r>
            <a:endParaRPr lang="en-US" sz="2800" dirty="0">
              <a:ea typeface="ＭＳ Ｐゴシック" pitchFamily="34" charset="-128"/>
            </a:endParaRPr>
          </a:p>
          <a:p>
            <a:r>
              <a:rPr lang="en-US" sz="3200" dirty="0" smtClean="0"/>
              <a:t>Three </a:t>
            </a:r>
            <a:r>
              <a:rPr lang="en-US" sz="3200" dirty="0"/>
              <a:t>major features</a:t>
            </a:r>
          </a:p>
          <a:p>
            <a:pPr lvl="1"/>
            <a:r>
              <a:rPr lang="en-US" sz="2800" dirty="0"/>
              <a:t>Version Control System (VCS) </a:t>
            </a:r>
            <a:r>
              <a:rPr lang="en-US" sz="2800" dirty="0" smtClean="0"/>
              <a:t>support</a:t>
            </a:r>
          </a:p>
          <a:p>
            <a:pPr lvl="2"/>
            <a:r>
              <a:rPr lang="en-US" sz="2600" dirty="0" smtClean="0"/>
              <a:t>TFS, Subversion, Perforce, CVS</a:t>
            </a:r>
            <a:endParaRPr lang="en-US" sz="2600" dirty="0"/>
          </a:p>
          <a:p>
            <a:pPr lvl="1"/>
            <a:r>
              <a:rPr lang="en-US" sz="2800" dirty="0"/>
              <a:t>Deployment</a:t>
            </a:r>
          </a:p>
          <a:p>
            <a:pPr lvl="1"/>
            <a:r>
              <a:rPr lang="en-US" sz="2800" dirty="0"/>
              <a:t>Testing</a:t>
            </a:r>
          </a:p>
          <a:p>
            <a:pPr lvl="1"/>
            <a:endParaRPr lang="en-US" sz="2800" dirty="0">
              <a:ea typeface="ＭＳ Ｐゴシック" pitchFamily="34" charset="-128"/>
            </a:endParaRPr>
          </a:p>
        </p:txBody>
      </p:sp>
    </p:spTree>
    <p:extLst>
      <p:ext uri="{BB962C8B-B14F-4D97-AF65-F5344CB8AC3E}">
        <p14:creationId xmlns:p14="http://schemas.microsoft.com/office/powerpoint/2010/main" val="31165658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14975" y="1040524"/>
            <a:ext cx="11633185" cy="5493840"/>
          </a:xfrm>
          <a:prstGeom prst="roundRect">
            <a:avLst>
              <a:gd name="adj" fmla="val 6836"/>
            </a:avLst>
          </a:prstGeom>
          <a:solidFill>
            <a:srgbClr val="FFFFFF">
              <a:alpha val="10000"/>
            </a:srgb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906">
              <a:buClr>
                <a:srgbClr val="FFFFFF"/>
              </a:buClr>
              <a:tabLst>
                <a:tab pos="0" algn="l"/>
                <a:tab pos="1218936" algn="l"/>
                <a:tab pos="2437872" algn="l"/>
                <a:tab pos="3656808" algn="l"/>
                <a:tab pos="4875744" algn="l"/>
                <a:tab pos="6094679" algn="l"/>
                <a:tab pos="7313615" algn="l"/>
                <a:tab pos="8532551" algn="l"/>
                <a:tab pos="9751487" algn="l"/>
                <a:tab pos="10970423" algn="l"/>
                <a:tab pos="12189357" algn="l"/>
                <a:tab pos="13408294" algn="l"/>
              </a:tabLst>
              <a:defRPr/>
            </a:pPr>
            <a:endParaRPr lang="en-GB" sz="2000" dirty="0">
              <a:solidFill>
                <a:srgbClr val="FFFFFF"/>
              </a:solidFill>
              <a:cs typeface="Arial"/>
              <a:sym typeface="Wingdings" pitchFamily="2" charset="2"/>
            </a:endParaRPr>
          </a:p>
        </p:txBody>
      </p:sp>
      <p:sp>
        <p:nvSpPr>
          <p:cNvPr id="21506" name="Rectangle 2"/>
          <p:cNvSpPr>
            <a:spLocks noGrp="1"/>
          </p:cNvSpPr>
          <p:nvPr>
            <p:ph type="title" idx="4294967295"/>
          </p:nvPr>
        </p:nvSpPr>
        <p:spPr/>
        <p:txBody>
          <a:bodyPr/>
          <a:lstStyle/>
          <a:p>
            <a:r>
              <a:rPr lang="en-US" smtClean="0">
                <a:ea typeface="ＭＳ Ｐゴシック" pitchFamily="34" charset="-128"/>
              </a:rPr>
              <a:t>Design Philosophy</a:t>
            </a:r>
          </a:p>
        </p:txBody>
      </p:sp>
      <p:sp>
        <p:nvSpPr>
          <p:cNvPr id="21507" name="Rectangle 3"/>
          <p:cNvSpPr>
            <a:spLocks noGrp="1"/>
          </p:cNvSpPr>
          <p:nvPr>
            <p:ph type="body" idx="4294967295"/>
          </p:nvPr>
        </p:nvSpPr>
        <p:spPr>
          <a:xfrm>
            <a:off x="609441" y="1066801"/>
            <a:ext cx="11376237" cy="5059363"/>
          </a:xfrm>
          <a:prstGeom prst="rect">
            <a:avLst/>
          </a:prstGeom>
        </p:spPr>
        <p:txBody>
          <a:bodyPr/>
          <a:lstStyle/>
          <a:p>
            <a:r>
              <a:rPr lang="en-US" sz="3200" dirty="0" smtClean="0">
                <a:ea typeface="ＭＳ Ｐゴシック" pitchFamily="34" charset="-128"/>
              </a:rPr>
              <a:t>Modular Approach</a:t>
            </a:r>
          </a:p>
          <a:p>
            <a:pPr lvl="1"/>
            <a:r>
              <a:rPr lang="en-US" sz="2800" dirty="0" smtClean="0">
                <a:ea typeface="ＭＳ Ｐゴシック" pitchFamily="34" charset="-128"/>
              </a:rPr>
              <a:t>A module is a functional grouping of actions</a:t>
            </a:r>
          </a:p>
          <a:p>
            <a:pPr lvl="2"/>
            <a:r>
              <a:rPr lang="en-US" sz="2400" dirty="0" smtClean="0">
                <a:ea typeface="ＭＳ Ｐゴシック" pitchFamily="34" charset="-128"/>
              </a:rPr>
              <a:t>Generate, Create, Update, Delete</a:t>
            </a:r>
          </a:p>
          <a:p>
            <a:pPr lvl="1"/>
            <a:r>
              <a:rPr lang="en-US" sz="2800" dirty="0" smtClean="0">
                <a:ea typeface="ＭＳ Ｐゴシック" pitchFamily="34" charset="-128"/>
              </a:rPr>
              <a:t>Invoked via command line, shell script or Java program and accepts input arguments.</a:t>
            </a:r>
          </a:p>
          <a:p>
            <a:pPr lvl="1"/>
            <a:r>
              <a:rPr lang="en-US" sz="2800" dirty="0" smtClean="0">
                <a:ea typeface="ＭＳ Ｐゴシック" pitchFamily="34" charset="-128"/>
              </a:rPr>
              <a:t>Driven by XML-based configuration files containing an iteration of CIS resources.</a:t>
            </a:r>
          </a:p>
          <a:p>
            <a:pPr lvl="1"/>
            <a:r>
              <a:rPr lang="en-US" sz="2800" dirty="0" smtClean="0">
                <a:ea typeface="ＭＳ Ｐゴシック" pitchFamily="34" charset="-128"/>
              </a:rPr>
              <a:t>Swap in module(s) of customer’s choice using Spring for Java Modules or SQL invocations for CIS SQL Script Procedures.</a:t>
            </a:r>
          </a:p>
          <a:p>
            <a:pPr lvl="1"/>
            <a:r>
              <a:rPr lang="en-US" sz="2800" dirty="0" err="1" smtClean="0">
                <a:ea typeface="ＭＳ Ｐゴシック" pitchFamily="34" charset="-128"/>
              </a:rPr>
              <a:t>PDTool</a:t>
            </a:r>
            <a:r>
              <a:rPr lang="en-US" sz="2800" dirty="0" smtClean="0">
                <a:ea typeface="ＭＳ Ｐゴシック" pitchFamily="34" charset="-128"/>
              </a:rPr>
              <a:t> can be invoked by other tools since it is command-line based.</a:t>
            </a:r>
            <a:endParaRPr lang="en-US" sz="2600" dirty="0" smtClean="0">
              <a:ea typeface="ＭＳ Ｐゴシック" pitchFamily="34" charset="-128"/>
            </a:endParaRPr>
          </a:p>
          <a:p>
            <a:pPr lvl="1"/>
            <a:endParaRPr lang="en-US" sz="2800" dirty="0" smtClean="0">
              <a:ea typeface="ＭＳ Ｐゴシック" pitchFamily="34" charset="-128"/>
            </a:endParaRPr>
          </a:p>
        </p:txBody>
      </p:sp>
    </p:spTree>
    <p:extLst>
      <p:ext uri="{BB962C8B-B14F-4D97-AF65-F5344CB8AC3E}">
        <p14:creationId xmlns:p14="http://schemas.microsoft.com/office/powerpoint/2010/main" val="37936023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14975" y="1040524"/>
            <a:ext cx="11460465" cy="5514388"/>
          </a:xfrm>
          <a:prstGeom prst="roundRect">
            <a:avLst>
              <a:gd name="adj" fmla="val 6836"/>
            </a:avLst>
          </a:prstGeom>
          <a:solidFill>
            <a:srgbClr val="FFFFFF">
              <a:alpha val="10000"/>
            </a:srgb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906">
              <a:buClr>
                <a:srgbClr val="FFFFFF"/>
              </a:buClr>
              <a:tabLst>
                <a:tab pos="0" algn="l"/>
                <a:tab pos="1218936" algn="l"/>
                <a:tab pos="2437872" algn="l"/>
                <a:tab pos="3656808" algn="l"/>
                <a:tab pos="4875744" algn="l"/>
                <a:tab pos="6094679" algn="l"/>
                <a:tab pos="7313615" algn="l"/>
                <a:tab pos="8532551" algn="l"/>
                <a:tab pos="9751487" algn="l"/>
                <a:tab pos="10970423" algn="l"/>
                <a:tab pos="12189357" algn="l"/>
                <a:tab pos="13408294" algn="l"/>
              </a:tabLst>
              <a:defRPr/>
            </a:pPr>
            <a:endParaRPr lang="en-GB" sz="2000" dirty="0">
              <a:solidFill>
                <a:srgbClr val="FFFFFF"/>
              </a:solidFill>
              <a:cs typeface="Arial"/>
              <a:sym typeface="Wingdings" pitchFamily="2" charset="2"/>
            </a:endParaRPr>
          </a:p>
        </p:txBody>
      </p:sp>
      <p:sp>
        <p:nvSpPr>
          <p:cNvPr id="2" name="Title 1"/>
          <p:cNvSpPr>
            <a:spLocks noGrp="1"/>
          </p:cNvSpPr>
          <p:nvPr>
            <p:ph type="title"/>
          </p:nvPr>
        </p:nvSpPr>
        <p:spPr/>
        <p:txBody>
          <a:bodyPr/>
          <a:lstStyle/>
          <a:p>
            <a:r>
              <a:rPr lang="en-US" dirty="0" err="1" smtClean="0"/>
              <a:t>PDTool</a:t>
            </a:r>
            <a:r>
              <a:rPr lang="en-US" dirty="0" smtClean="0"/>
              <a:t> Audience and Roles</a:t>
            </a:r>
            <a:endParaRPr lang="en-US" dirty="0"/>
          </a:p>
        </p:txBody>
      </p:sp>
      <p:sp>
        <p:nvSpPr>
          <p:cNvPr id="3" name="Content Placeholder 2"/>
          <p:cNvSpPr>
            <a:spLocks noGrp="1"/>
          </p:cNvSpPr>
          <p:nvPr>
            <p:ph idx="1"/>
          </p:nvPr>
        </p:nvSpPr>
        <p:spPr>
          <a:xfrm>
            <a:off x="609441" y="1219200"/>
            <a:ext cx="11165999" cy="5029200"/>
          </a:xfrm>
        </p:spPr>
        <p:txBody>
          <a:bodyPr>
            <a:noAutofit/>
          </a:bodyPr>
          <a:lstStyle/>
          <a:p>
            <a:r>
              <a:rPr lang="en-US" sz="3200" dirty="0" err="1" smtClean="0"/>
              <a:t>PDTool</a:t>
            </a:r>
            <a:r>
              <a:rPr lang="en-US" sz="3200" dirty="0" smtClean="0"/>
              <a:t> </a:t>
            </a:r>
            <a:r>
              <a:rPr lang="en-US" sz="3200" dirty="0"/>
              <a:t>Studio is focused on Version Control</a:t>
            </a:r>
          </a:p>
          <a:p>
            <a:pPr lvl="1"/>
            <a:r>
              <a:rPr lang="en-US" sz="2800" dirty="0"/>
              <a:t>Audience</a:t>
            </a:r>
          </a:p>
          <a:p>
            <a:pPr lvl="2"/>
            <a:r>
              <a:rPr lang="en-US" sz="2400" b="1" dirty="0"/>
              <a:t>Developers</a:t>
            </a:r>
            <a:r>
              <a:rPr lang="en-US" sz="2400" dirty="0"/>
              <a:t> – Check-in code into a version control system for later deployment</a:t>
            </a:r>
          </a:p>
          <a:p>
            <a:r>
              <a:rPr lang="en-US" sz="3200" dirty="0" err="1" smtClean="0"/>
              <a:t>PDTool</a:t>
            </a:r>
            <a:r>
              <a:rPr lang="en-US" sz="3200" dirty="0" smtClean="0"/>
              <a:t> is focused on Deployment and Testing</a:t>
            </a:r>
          </a:p>
          <a:p>
            <a:pPr lvl="1"/>
            <a:r>
              <a:rPr lang="en-US" sz="2800" dirty="0" smtClean="0"/>
              <a:t>Audience</a:t>
            </a:r>
          </a:p>
          <a:p>
            <a:pPr lvl="2"/>
            <a:r>
              <a:rPr lang="en-US" sz="2400" b="1" dirty="0" smtClean="0"/>
              <a:t>Developers</a:t>
            </a:r>
            <a:r>
              <a:rPr lang="en-US" sz="2400" dirty="0" smtClean="0"/>
              <a:t> – Configure deployment plans, module configuration files and configuration property files</a:t>
            </a:r>
            <a:endParaRPr lang="en-US" sz="2400" dirty="0"/>
          </a:p>
          <a:p>
            <a:pPr lvl="2"/>
            <a:r>
              <a:rPr lang="en-US" sz="2400" b="1" dirty="0"/>
              <a:t>Deployment </a:t>
            </a:r>
            <a:r>
              <a:rPr lang="en-US" sz="2400" b="1" dirty="0" smtClean="0"/>
              <a:t>Managers </a:t>
            </a:r>
            <a:r>
              <a:rPr lang="en-US" sz="2400" dirty="0" smtClean="0"/>
              <a:t>– Execute deployment plans to deploy Composite code to target CIS servers.</a:t>
            </a:r>
            <a:endParaRPr lang="en-US" sz="2400" dirty="0"/>
          </a:p>
          <a:p>
            <a:pPr lvl="2"/>
            <a:r>
              <a:rPr lang="en-US" sz="2400" b="1" dirty="0" smtClean="0"/>
              <a:t>Testers </a:t>
            </a:r>
            <a:r>
              <a:rPr lang="en-US" sz="2400" b="1" dirty="0"/>
              <a:t>and QA </a:t>
            </a:r>
            <a:r>
              <a:rPr lang="en-US" sz="2400" b="1" dirty="0" smtClean="0"/>
              <a:t>technicians </a:t>
            </a:r>
            <a:r>
              <a:rPr lang="en-US" sz="2400" dirty="0" smtClean="0"/>
              <a:t>– Execute tests against Composite servers.</a:t>
            </a:r>
            <a:endParaRPr lang="en-US" sz="2400" dirty="0"/>
          </a:p>
        </p:txBody>
      </p:sp>
    </p:spTree>
    <p:extLst>
      <p:ext uri="{BB962C8B-B14F-4D97-AF65-F5344CB8AC3E}">
        <p14:creationId xmlns:p14="http://schemas.microsoft.com/office/powerpoint/2010/main" val="26380663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8" name="Group 77"/>
          <p:cNvGrpSpPr/>
          <p:nvPr/>
        </p:nvGrpSpPr>
        <p:grpSpPr>
          <a:xfrm>
            <a:off x="4884890" y="2847052"/>
            <a:ext cx="1238628" cy="746919"/>
            <a:chOff x="3733191" y="2864069"/>
            <a:chExt cx="4570809" cy="2105863"/>
          </a:xfrm>
        </p:grpSpPr>
        <p:grpSp>
          <p:nvGrpSpPr>
            <p:cNvPr id="79" name="Group 27"/>
            <p:cNvGrpSpPr/>
            <p:nvPr/>
          </p:nvGrpSpPr>
          <p:grpSpPr>
            <a:xfrm>
              <a:off x="3832019" y="2864069"/>
              <a:ext cx="4373152" cy="2105863"/>
              <a:chOff x="8140700" y="1473196"/>
              <a:chExt cx="3497579" cy="659845"/>
            </a:xfrm>
          </p:grpSpPr>
          <p:sp>
            <p:nvSpPr>
              <p:cNvPr id="81" name="Rounded Rectangle 80"/>
              <p:cNvSpPr/>
              <p:nvPr/>
            </p:nvSpPr>
            <p:spPr>
              <a:xfrm>
                <a:off x="8140700" y="1473196"/>
                <a:ext cx="3497579" cy="659845"/>
              </a:xfrm>
              <a:prstGeom prst="roundRect">
                <a:avLst>
                  <a:gd name="adj" fmla="val 5978"/>
                </a:avLst>
              </a:prstGeom>
              <a:gradFill flip="none" rotWithShape="1">
                <a:gsLst>
                  <a:gs pos="26000">
                    <a:srgbClr val="00C8CD"/>
                  </a:gs>
                  <a:gs pos="100000">
                    <a:srgbClr val="005D60"/>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715">
                  <a:buClr>
                    <a:srgbClr val="FFFFFF"/>
                  </a:buClr>
                  <a:tabLst>
                    <a:tab pos="0" algn="l"/>
                    <a:tab pos="1218683" algn="l"/>
                    <a:tab pos="2437365" algn="l"/>
                    <a:tab pos="3656048" algn="l"/>
                    <a:tab pos="4874725" algn="l"/>
                    <a:tab pos="6093409" algn="l"/>
                    <a:tab pos="7312093" algn="l"/>
                    <a:tab pos="8530772" algn="l"/>
                    <a:tab pos="9749454" algn="l"/>
                    <a:tab pos="10968136" algn="l"/>
                    <a:tab pos="12186818" algn="l"/>
                    <a:tab pos="13405499" algn="l"/>
                  </a:tabLst>
                  <a:defRPr/>
                </a:pPr>
                <a:endParaRPr lang="en-GB" sz="2000" dirty="0">
                  <a:solidFill>
                    <a:srgbClr val="FFFFFF"/>
                  </a:solidFill>
                  <a:cs typeface="Arial"/>
                  <a:sym typeface="Wingdings" pitchFamily="2" charset="2"/>
                </a:endParaRPr>
              </a:p>
            </p:txBody>
          </p:sp>
          <p:sp>
            <p:nvSpPr>
              <p:cNvPr id="82" name="Rounded Rectangle 81"/>
              <p:cNvSpPr/>
              <p:nvPr/>
            </p:nvSpPr>
            <p:spPr>
              <a:xfrm>
                <a:off x="8220836" y="1507518"/>
                <a:ext cx="3338530" cy="177800"/>
              </a:xfrm>
              <a:prstGeom prst="roundRect">
                <a:avLst>
                  <a:gd name="adj" fmla="val 17960"/>
                </a:avLst>
              </a:prstGeom>
              <a:gradFill flip="none" rotWithShape="1">
                <a:gsLst>
                  <a:gs pos="0">
                    <a:srgbClr val="0096D6">
                      <a:alpha val="0"/>
                    </a:srgbClr>
                  </a:gs>
                  <a:gs pos="100000">
                    <a:srgbClr val="FFFFFF">
                      <a:alpha val="41000"/>
                    </a:srgb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9"/>
                <a:r>
                  <a:rPr lang="en-US" sz="1600" dirty="0">
                    <a:solidFill>
                      <a:srgbClr val="FFFFFF"/>
                    </a:solidFill>
                  </a:rPr>
                  <a:t>  </a:t>
                </a:r>
              </a:p>
            </p:txBody>
          </p:sp>
        </p:grpSp>
        <p:sp>
          <p:nvSpPr>
            <p:cNvPr id="80" name="TextBox 6"/>
            <p:cNvSpPr txBox="1">
              <a:spLocks noChangeArrowheads="1"/>
            </p:cNvSpPr>
            <p:nvPr/>
          </p:nvSpPr>
          <p:spPr bwMode="auto">
            <a:xfrm>
              <a:off x="3733191" y="3015944"/>
              <a:ext cx="4570809" cy="1297073"/>
            </a:xfrm>
            <a:prstGeom prst="rect">
              <a:avLst/>
            </a:prstGeom>
            <a:noFill/>
            <a:ln>
              <a:noFill/>
            </a:ln>
            <a:effectLst>
              <a:outerShdw blurRad="50800" dist="25400" dir="2700000">
                <a:srgbClr val="000000">
                  <a:alpha val="2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rgbClr val="003399"/>
                  </a:solidFill>
                  <a:latin typeface="Arial" charset="0"/>
                  <a:ea typeface="ＭＳ Ｐゴシック" charset="0"/>
                  <a:cs typeface="Arial Unicode MS" charset="0"/>
                </a:defRPr>
              </a:lvl1pPr>
              <a:lvl2pPr marL="742950" indent="-285750">
                <a:defRPr sz="2000" b="1">
                  <a:solidFill>
                    <a:srgbClr val="003399"/>
                  </a:solidFill>
                  <a:latin typeface="Arial" charset="0"/>
                  <a:ea typeface="Arial Unicode MS" charset="0"/>
                  <a:cs typeface="Arial Unicode MS" charset="0"/>
                </a:defRPr>
              </a:lvl2pPr>
              <a:lvl3pPr marL="1143000" indent="-228600">
                <a:defRPr sz="2000" b="1">
                  <a:solidFill>
                    <a:srgbClr val="003399"/>
                  </a:solidFill>
                  <a:latin typeface="Arial" charset="0"/>
                  <a:ea typeface="Arial Unicode MS" charset="0"/>
                  <a:cs typeface="Arial Unicode MS" charset="0"/>
                </a:defRPr>
              </a:lvl3pPr>
              <a:lvl4pPr marL="1600200" indent="-228600">
                <a:defRPr sz="2000" b="1">
                  <a:solidFill>
                    <a:srgbClr val="003399"/>
                  </a:solidFill>
                  <a:latin typeface="Arial" charset="0"/>
                  <a:ea typeface="Arial Unicode MS" charset="0"/>
                  <a:cs typeface="Arial Unicode MS" charset="0"/>
                </a:defRPr>
              </a:lvl4pPr>
              <a:lvl5pPr marL="2057400" indent="-228600">
                <a:defRPr sz="2000" b="1">
                  <a:solidFill>
                    <a:srgbClr val="003399"/>
                  </a:solidFill>
                  <a:latin typeface="Arial" charset="0"/>
                  <a:ea typeface="Arial Unicode MS" charset="0"/>
                  <a:cs typeface="Arial Unicode MS" charset="0"/>
                </a:defRPr>
              </a:lvl5pPr>
              <a:lvl6pPr marL="25146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6pPr>
              <a:lvl7pPr marL="29718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7pPr>
              <a:lvl8pPr marL="34290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8pPr>
              <a:lvl9pPr marL="38862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9pPr>
            </a:lstStyle>
            <a:p>
              <a:pPr algn="ctr">
                <a:lnSpc>
                  <a:spcPct val="90000"/>
                </a:lnSpc>
              </a:pPr>
              <a:r>
                <a:rPr lang="en-US" sz="1200" b="0" dirty="0" smtClean="0">
                  <a:solidFill>
                    <a:srgbClr val="FFFFFF"/>
                  </a:solidFill>
                </a:rPr>
                <a:t>Cisco Information Server</a:t>
              </a:r>
              <a:endParaRPr lang="en-US" sz="1200" b="0" dirty="0">
                <a:solidFill>
                  <a:srgbClr val="FFFFFF"/>
                </a:solidFill>
              </a:endParaRPr>
            </a:p>
          </p:txBody>
        </p:sp>
      </p:grpSp>
      <p:sp>
        <p:nvSpPr>
          <p:cNvPr id="2" name="Title 1"/>
          <p:cNvSpPr>
            <a:spLocks noGrp="1"/>
          </p:cNvSpPr>
          <p:nvPr>
            <p:ph type="title"/>
          </p:nvPr>
        </p:nvSpPr>
        <p:spPr/>
        <p:txBody>
          <a:bodyPr/>
          <a:lstStyle/>
          <a:p>
            <a:r>
              <a:rPr lang="en-US" dirty="0" err="1" smtClean="0"/>
              <a:t>PDTool</a:t>
            </a:r>
            <a:r>
              <a:rPr lang="en-US" dirty="0" smtClean="0"/>
              <a:t> Overview</a:t>
            </a:r>
            <a:endParaRPr lang="en-US" dirty="0"/>
          </a:p>
        </p:txBody>
      </p:sp>
      <p:sp>
        <p:nvSpPr>
          <p:cNvPr id="6" name="Rounded Rectangle 5"/>
          <p:cNvSpPr/>
          <p:nvPr/>
        </p:nvSpPr>
        <p:spPr>
          <a:xfrm>
            <a:off x="258184" y="919244"/>
            <a:ext cx="11499170" cy="5669121"/>
          </a:xfrm>
          <a:prstGeom prst="roundRect">
            <a:avLst>
              <a:gd name="adj" fmla="val 14845"/>
            </a:avLst>
          </a:prstGeom>
          <a:gradFill flip="none" rotWithShape="1">
            <a:gsLst>
              <a:gs pos="26000">
                <a:srgbClr val="1585FF"/>
              </a:gs>
              <a:gs pos="100000">
                <a:srgbClr val="134486"/>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anchor="ctr"/>
          <a:lstStyle/>
          <a:p>
            <a:pPr algn="ctr" defTabSz="913906">
              <a:buClr>
                <a:srgbClr val="FFFFFF"/>
              </a:buClr>
              <a:tabLst>
                <a:tab pos="0" algn="l"/>
                <a:tab pos="1218936" algn="l"/>
                <a:tab pos="2437872" algn="l"/>
                <a:tab pos="3656808" algn="l"/>
                <a:tab pos="4875744" algn="l"/>
                <a:tab pos="6094679" algn="l"/>
                <a:tab pos="7313615" algn="l"/>
                <a:tab pos="8532551" algn="l"/>
                <a:tab pos="9751487" algn="l"/>
                <a:tab pos="10970423" algn="l"/>
                <a:tab pos="12189357" algn="l"/>
                <a:tab pos="13408294" algn="l"/>
              </a:tabLst>
              <a:defRPr/>
            </a:pPr>
            <a:endParaRPr lang="en-GB" sz="2000" dirty="0">
              <a:solidFill>
                <a:srgbClr val="FFFFFF"/>
              </a:solidFill>
              <a:cs typeface="Arial"/>
              <a:sym typeface="Wingdings" pitchFamily="2" charset="2"/>
            </a:endParaRPr>
          </a:p>
        </p:txBody>
      </p:sp>
      <p:sp>
        <p:nvSpPr>
          <p:cNvPr id="10" name="Rectangle 22"/>
          <p:cNvSpPr>
            <a:spLocks noChangeArrowheads="1"/>
          </p:cNvSpPr>
          <p:nvPr/>
        </p:nvSpPr>
        <p:spPr bwMode="auto">
          <a:xfrm>
            <a:off x="7875735" y="2599730"/>
            <a:ext cx="3082906" cy="1447744"/>
          </a:xfrm>
          <a:prstGeom prst="rect">
            <a:avLst/>
          </a:prstGeom>
          <a:noFill/>
          <a:ln w="952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24"/>
          <p:cNvSpPr txBox="1">
            <a:spLocks noChangeArrowheads="1"/>
          </p:cNvSpPr>
          <p:nvPr/>
        </p:nvSpPr>
        <p:spPr bwMode="auto">
          <a:xfrm>
            <a:off x="7875735" y="2599730"/>
            <a:ext cx="2590800"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eaLnBrk="1" hangingPunct="1">
              <a:spcBef>
                <a:spcPct val="50000"/>
              </a:spcBef>
            </a:pPr>
            <a:r>
              <a:rPr lang="en-US" sz="1200" b="1" dirty="0"/>
              <a:t>CIS </a:t>
            </a:r>
            <a:r>
              <a:rPr lang="en-US" sz="1200" b="1" dirty="0" smtClean="0"/>
              <a:t>Target Server</a:t>
            </a:r>
            <a:endParaRPr lang="en-US" sz="1200" b="1" dirty="0"/>
          </a:p>
        </p:txBody>
      </p:sp>
      <p:sp>
        <p:nvSpPr>
          <p:cNvPr id="15" name="Rectangle 30"/>
          <p:cNvSpPr>
            <a:spLocks noChangeArrowheads="1"/>
          </p:cNvSpPr>
          <p:nvPr/>
        </p:nvSpPr>
        <p:spPr bwMode="auto">
          <a:xfrm>
            <a:off x="4596154" y="2631814"/>
            <a:ext cx="2203450" cy="1415660"/>
          </a:xfrm>
          <a:prstGeom prst="rect">
            <a:avLst/>
          </a:prstGeom>
          <a:noFill/>
          <a:ln w="952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chemeClr val="bg1"/>
              </a:solidFill>
            </a:endParaRPr>
          </a:p>
        </p:txBody>
      </p:sp>
      <p:sp>
        <p:nvSpPr>
          <p:cNvPr id="17" name="Text Box 32"/>
          <p:cNvSpPr txBox="1">
            <a:spLocks noChangeArrowheads="1"/>
          </p:cNvSpPr>
          <p:nvPr/>
        </p:nvSpPr>
        <p:spPr bwMode="auto">
          <a:xfrm>
            <a:off x="4513604" y="2631814"/>
            <a:ext cx="2590800" cy="277228"/>
          </a:xfrm>
          <a:prstGeom prst="rect">
            <a:avLst/>
          </a:prstGeom>
          <a:noFill/>
          <a:ln w="9525" algn="ctr">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eaLnBrk="1" hangingPunct="1">
              <a:spcBef>
                <a:spcPct val="50000"/>
              </a:spcBef>
            </a:pPr>
            <a:r>
              <a:rPr lang="en-US" sz="1200" b="1" dirty="0"/>
              <a:t>CIS </a:t>
            </a:r>
            <a:r>
              <a:rPr lang="en-US" sz="1200" b="1" dirty="0" smtClean="0"/>
              <a:t>Source Server</a:t>
            </a:r>
            <a:endParaRPr lang="en-US" sz="1200" b="1" dirty="0"/>
          </a:p>
        </p:txBody>
      </p:sp>
      <p:sp>
        <p:nvSpPr>
          <p:cNvPr id="18" name="Rectangle 35"/>
          <p:cNvSpPr>
            <a:spLocks noChangeArrowheads="1"/>
          </p:cNvSpPr>
          <p:nvPr/>
        </p:nvSpPr>
        <p:spPr bwMode="auto">
          <a:xfrm>
            <a:off x="8436742" y="5038130"/>
            <a:ext cx="3017393" cy="1295400"/>
          </a:xfrm>
          <a:prstGeom prst="rect">
            <a:avLst/>
          </a:prstGeom>
          <a:noFill/>
          <a:ln w="952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Text Box 37"/>
          <p:cNvSpPr txBox="1">
            <a:spLocks noChangeArrowheads="1"/>
          </p:cNvSpPr>
          <p:nvPr/>
        </p:nvSpPr>
        <p:spPr bwMode="auto">
          <a:xfrm>
            <a:off x="8436742" y="5038130"/>
            <a:ext cx="3017393"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eaLnBrk="1" hangingPunct="1">
              <a:spcBef>
                <a:spcPct val="50000"/>
              </a:spcBef>
            </a:pPr>
            <a:r>
              <a:rPr lang="en-US" sz="1200" b="1" dirty="0"/>
              <a:t>Deployment </a:t>
            </a:r>
            <a:r>
              <a:rPr lang="en-US" sz="1200" b="1" dirty="0" smtClean="0"/>
              <a:t>Server:  </a:t>
            </a:r>
            <a:r>
              <a:rPr lang="en-US" sz="1200" b="1" dirty="0" err="1" smtClean="0"/>
              <a:t>unix</a:t>
            </a:r>
            <a:r>
              <a:rPr lang="en-US" sz="1200" b="1" dirty="0" smtClean="0"/>
              <a:t>, windows</a:t>
            </a:r>
            <a:endParaRPr lang="en-US" sz="1200" b="1" dirty="0"/>
          </a:p>
        </p:txBody>
      </p:sp>
      <p:grpSp>
        <p:nvGrpSpPr>
          <p:cNvPr id="21" name="Group 43"/>
          <p:cNvGrpSpPr>
            <a:grpSpLocks/>
          </p:cNvGrpSpPr>
          <p:nvPr/>
        </p:nvGrpSpPr>
        <p:grpSpPr bwMode="auto">
          <a:xfrm>
            <a:off x="3908227" y="4943192"/>
            <a:ext cx="3196177" cy="1237938"/>
            <a:chOff x="3408" y="2880"/>
            <a:chExt cx="1632" cy="720"/>
          </a:xfrm>
        </p:grpSpPr>
        <p:sp>
          <p:nvSpPr>
            <p:cNvPr id="23" name="Rectangle 40"/>
            <p:cNvSpPr>
              <a:spLocks noChangeArrowheads="1"/>
            </p:cNvSpPr>
            <p:nvPr/>
          </p:nvSpPr>
          <p:spPr bwMode="auto">
            <a:xfrm>
              <a:off x="3408" y="2880"/>
              <a:ext cx="1440" cy="720"/>
            </a:xfrm>
            <a:prstGeom prst="rect">
              <a:avLst/>
            </a:prstGeom>
            <a:noFill/>
            <a:ln w="952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chemeClr val="bg1"/>
                </a:solidFill>
              </a:endParaRPr>
            </a:p>
          </p:txBody>
        </p:sp>
        <p:sp>
          <p:nvSpPr>
            <p:cNvPr id="25" name="Text Box 42"/>
            <p:cNvSpPr txBox="1">
              <a:spLocks noChangeArrowheads="1"/>
            </p:cNvSpPr>
            <p:nvPr/>
          </p:nvSpPr>
          <p:spPr bwMode="auto">
            <a:xfrm>
              <a:off x="3408" y="2880"/>
              <a:ext cx="1632"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eaLnBrk="1" hangingPunct="1">
                <a:spcBef>
                  <a:spcPct val="50000"/>
                </a:spcBef>
              </a:pPr>
              <a:r>
                <a:rPr lang="en-US" sz="1200" b="1" dirty="0" smtClean="0"/>
                <a:t>Version Control System (VCS) </a:t>
              </a:r>
              <a:r>
                <a:rPr lang="en-US" sz="1200" b="1" dirty="0"/>
                <a:t>Server</a:t>
              </a:r>
            </a:p>
          </p:txBody>
        </p:sp>
      </p:grpSp>
      <p:sp>
        <p:nvSpPr>
          <p:cNvPr id="52" name="Text Box 59"/>
          <p:cNvSpPr txBox="1">
            <a:spLocks noChangeArrowheads="1"/>
          </p:cNvSpPr>
          <p:nvPr/>
        </p:nvSpPr>
        <p:spPr bwMode="auto">
          <a:xfrm>
            <a:off x="9360751" y="4047474"/>
            <a:ext cx="1066527"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algn="ctr" eaLnBrk="1" hangingPunct="1">
              <a:spcBef>
                <a:spcPct val="50000"/>
              </a:spcBef>
            </a:pPr>
            <a:r>
              <a:rPr lang="en-US" sz="1000" dirty="0" smtClean="0">
                <a:solidFill>
                  <a:schemeClr val="tx1"/>
                </a:solidFill>
              </a:rPr>
              <a:t> </a:t>
            </a:r>
            <a:endParaRPr lang="en-US" sz="1000" dirty="0">
              <a:solidFill>
                <a:schemeClr val="tx1"/>
              </a:solidFill>
            </a:endParaRPr>
          </a:p>
        </p:txBody>
      </p:sp>
      <p:sp>
        <p:nvSpPr>
          <p:cNvPr id="61" name="Line 91"/>
          <p:cNvSpPr>
            <a:spLocks noChangeShapeType="1"/>
          </p:cNvSpPr>
          <p:nvPr/>
        </p:nvSpPr>
        <p:spPr bwMode="auto">
          <a:xfrm>
            <a:off x="4677117" y="1737917"/>
            <a:ext cx="234553" cy="893898"/>
          </a:xfrm>
          <a:prstGeom prst="line">
            <a:avLst/>
          </a:prstGeom>
          <a:noFill/>
          <a:ln w="9525">
            <a:solidFill>
              <a:schemeClr val="bg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solidFill>
                <a:schemeClr val="bg1"/>
              </a:solidFill>
            </a:endParaRPr>
          </a:p>
        </p:txBody>
      </p:sp>
      <p:sp>
        <p:nvSpPr>
          <p:cNvPr id="62" name="Line 92"/>
          <p:cNvSpPr>
            <a:spLocks noChangeShapeType="1"/>
          </p:cNvSpPr>
          <p:nvPr/>
        </p:nvSpPr>
        <p:spPr bwMode="auto">
          <a:xfrm>
            <a:off x="5697880" y="1737916"/>
            <a:ext cx="0" cy="893898"/>
          </a:xfrm>
          <a:prstGeom prst="line">
            <a:avLst/>
          </a:prstGeom>
          <a:noFill/>
          <a:ln w="9525">
            <a:solidFill>
              <a:schemeClr val="bg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solidFill>
                <a:schemeClr val="bg1"/>
              </a:solidFill>
            </a:endParaRPr>
          </a:p>
        </p:txBody>
      </p:sp>
      <p:sp>
        <p:nvSpPr>
          <p:cNvPr id="63" name="Line 93"/>
          <p:cNvSpPr>
            <a:spLocks noChangeShapeType="1"/>
          </p:cNvSpPr>
          <p:nvPr/>
        </p:nvSpPr>
        <p:spPr bwMode="auto">
          <a:xfrm flipH="1">
            <a:off x="6513466" y="1737917"/>
            <a:ext cx="317500" cy="893897"/>
          </a:xfrm>
          <a:prstGeom prst="line">
            <a:avLst/>
          </a:prstGeom>
          <a:noFill/>
          <a:ln w="9525">
            <a:solidFill>
              <a:schemeClr val="bg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solidFill>
                <a:schemeClr val="bg1"/>
              </a:solidFill>
            </a:endParaRPr>
          </a:p>
        </p:txBody>
      </p:sp>
      <p:sp>
        <p:nvSpPr>
          <p:cNvPr id="65" name="TextBox 64"/>
          <p:cNvSpPr txBox="1"/>
          <p:nvPr/>
        </p:nvSpPr>
        <p:spPr>
          <a:xfrm>
            <a:off x="4177701" y="938314"/>
            <a:ext cx="2438400" cy="369332"/>
          </a:xfrm>
          <a:prstGeom prst="rect">
            <a:avLst/>
          </a:prstGeom>
          <a:noFill/>
        </p:spPr>
        <p:txBody>
          <a:bodyPr wrap="square" rtlCol="0">
            <a:spAutoFit/>
          </a:bodyPr>
          <a:lstStyle/>
          <a:p>
            <a:pPr algn="ctr"/>
            <a:r>
              <a:rPr lang="en-US" dirty="0" smtClean="0">
                <a:solidFill>
                  <a:schemeClr val="bg1"/>
                </a:solidFill>
              </a:rPr>
              <a:t>Cisco Studio</a:t>
            </a:r>
            <a:endParaRPr lang="en-US" dirty="0">
              <a:solidFill>
                <a:schemeClr val="bg1"/>
              </a:solidFill>
            </a:endParaRPr>
          </a:p>
        </p:txBody>
      </p:sp>
      <p:grpSp>
        <p:nvGrpSpPr>
          <p:cNvPr id="91" name="Group 90"/>
          <p:cNvGrpSpPr/>
          <p:nvPr/>
        </p:nvGrpSpPr>
        <p:grpSpPr>
          <a:xfrm>
            <a:off x="4678704" y="5315129"/>
            <a:ext cx="1558669" cy="781331"/>
            <a:chOff x="9034857" y="2878670"/>
            <a:chExt cx="1321494" cy="780158"/>
          </a:xfrm>
        </p:grpSpPr>
        <p:grpSp>
          <p:nvGrpSpPr>
            <p:cNvPr id="87" name="Group 31"/>
            <p:cNvGrpSpPr/>
            <p:nvPr/>
          </p:nvGrpSpPr>
          <p:grpSpPr>
            <a:xfrm>
              <a:off x="9034857" y="2878670"/>
              <a:ext cx="1239300" cy="780158"/>
              <a:chOff x="8140700" y="1473196"/>
              <a:chExt cx="3497579" cy="659845"/>
            </a:xfrm>
          </p:grpSpPr>
          <p:sp>
            <p:nvSpPr>
              <p:cNvPr id="88" name="Rounded Rectangle 87"/>
              <p:cNvSpPr/>
              <p:nvPr/>
            </p:nvSpPr>
            <p:spPr>
              <a:xfrm>
                <a:off x="8140700" y="1473196"/>
                <a:ext cx="3497579" cy="659845"/>
              </a:xfrm>
              <a:prstGeom prst="roundRect">
                <a:avLst>
                  <a:gd name="adj" fmla="val 17711"/>
                </a:avLst>
              </a:prstGeom>
              <a:gradFill flip="none" rotWithShape="1">
                <a:gsLst>
                  <a:gs pos="26000">
                    <a:srgbClr val="1585FF"/>
                  </a:gs>
                  <a:gs pos="100000">
                    <a:srgbClr val="134486"/>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715">
                  <a:buClr>
                    <a:srgbClr val="FFFFFF"/>
                  </a:buClr>
                  <a:tabLst>
                    <a:tab pos="0" algn="l"/>
                    <a:tab pos="1218683" algn="l"/>
                    <a:tab pos="2437365" algn="l"/>
                    <a:tab pos="3656048" algn="l"/>
                    <a:tab pos="4874725" algn="l"/>
                    <a:tab pos="6093409" algn="l"/>
                    <a:tab pos="7312093" algn="l"/>
                    <a:tab pos="8530772" algn="l"/>
                    <a:tab pos="9749454" algn="l"/>
                    <a:tab pos="10968136" algn="l"/>
                    <a:tab pos="12186818" algn="l"/>
                    <a:tab pos="13405499" algn="l"/>
                  </a:tabLst>
                  <a:defRPr/>
                </a:pPr>
                <a:endParaRPr lang="en-GB" sz="2000" dirty="0">
                  <a:solidFill>
                    <a:srgbClr val="FFFFFF"/>
                  </a:solidFill>
                  <a:cs typeface="Arial"/>
                  <a:sym typeface="Wingdings" pitchFamily="2" charset="2"/>
                </a:endParaRPr>
              </a:p>
            </p:txBody>
          </p:sp>
          <p:sp>
            <p:nvSpPr>
              <p:cNvPr id="89" name="Rounded Rectangle 88"/>
              <p:cNvSpPr/>
              <p:nvPr/>
            </p:nvSpPr>
            <p:spPr>
              <a:xfrm>
                <a:off x="8251189" y="1536700"/>
                <a:ext cx="3276600" cy="177800"/>
              </a:xfrm>
              <a:prstGeom prst="roundRect">
                <a:avLst>
                  <a:gd name="adj" fmla="val 37357"/>
                </a:avLst>
              </a:prstGeom>
              <a:gradFill flip="none" rotWithShape="1">
                <a:gsLst>
                  <a:gs pos="0">
                    <a:srgbClr val="0096D6">
                      <a:alpha val="0"/>
                    </a:srgbClr>
                  </a:gs>
                  <a:gs pos="100000">
                    <a:srgbClr val="FFFFFF">
                      <a:alpha val="41000"/>
                    </a:srgb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9"/>
                <a:r>
                  <a:rPr lang="en-US" sz="1900" dirty="0">
                    <a:solidFill>
                      <a:srgbClr val="FFFFFF"/>
                    </a:solidFill>
                  </a:rPr>
                  <a:t>  </a:t>
                </a:r>
              </a:p>
            </p:txBody>
          </p:sp>
        </p:grpSp>
        <p:sp>
          <p:nvSpPr>
            <p:cNvPr id="90" name="TextBox 89"/>
            <p:cNvSpPr txBox="1"/>
            <p:nvPr/>
          </p:nvSpPr>
          <p:spPr>
            <a:xfrm>
              <a:off x="9093301" y="2953753"/>
              <a:ext cx="1263050" cy="523220"/>
            </a:xfrm>
            <a:prstGeom prst="rect">
              <a:avLst/>
            </a:prstGeom>
            <a:noFill/>
            <a:effectLst>
              <a:outerShdw blurRad="50800" dist="25400" dir="2700000">
                <a:srgbClr val="000000">
                  <a:alpha val="43000"/>
                </a:srgbClr>
              </a:outerShdw>
            </a:effectLst>
          </p:spPr>
          <p:txBody>
            <a:bodyPr wrap="square" rtlCol="0">
              <a:spAutoFit/>
            </a:bodyPr>
            <a:lstStyle/>
            <a:p>
              <a:r>
                <a:rPr lang="en-US" sz="1400" dirty="0" smtClean="0">
                  <a:solidFill>
                    <a:srgbClr val="FFFFFF"/>
                  </a:solidFill>
                </a:rPr>
                <a:t>Subversion, TFS, Other..</a:t>
              </a:r>
              <a:endParaRPr lang="en-US" sz="1400" dirty="0">
                <a:solidFill>
                  <a:srgbClr val="FFFFFF"/>
                </a:solidFill>
              </a:endParaRPr>
            </a:p>
          </p:txBody>
        </p:sp>
      </p:grpSp>
      <p:grpSp>
        <p:nvGrpSpPr>
          <p:cNvPr id="96" name="Group 95"/>
          <p:cNvGrpSpPr/>
          <p:nvPr/>
        </p:nvGrpSpPr>
        <p:grpSpPr>
          <a:xfrm>
            <a:off x="3745273" y="1266257"/>
            <a:ext cx="976663" cy="471659"/>
            <a:chOff x="642739" y="4234611"/>
            <a:chExt cx="976663" cy="471659"/>
          </a:xfrm>
        </p:grpSpPr>
        <p:grpSp>
          <p:nvGrpSpPr>
            <p:cNvPr id="92" name="Group 34"/>
            <p:cNvGrpSpPr/>
            <p:nvPr/>
          </p:nvGrpSpPr>
          <p:grpSpPr>
            <a:xfrm>
              <a:off x="668714" y="4234611"/>
              <a:ext cx="950688" cy="471659"/>
              <a:chOff x="8140700" y="1473196"/>
              <a:chExt cx="3497579" cy="659845"/>
            </a:xfrm>
          </p:grpSpPr>
          <p:sp>
            <p:nvSpPr>
              <p:cNvPr id="93" name="Rounded Rectangle 92"/>
              <p:cNvSpPr/>
              <p:nvPr/>
            </p:nvSpPr>
            <p:spPr>
              <a:xfrm>
                <a:off x="8140700" y="1473196"/>
                <a:ext cx="3497579" cy="659845"/>
              </a:xfrm>
              <a:prstGeom prst="roundRect">
                <a:avLst>
                  <a:gd name="adj" fmla="val 19246"/>
                </a:avLst>
              </a:prstGeom>
              <a:gradFill flip="none" rotWithShape="1">
                <a:gsLst>
                  <a:gs pos="26000">
                    <a:srgbClr val="03D526"/>
                  </a:gs>
                  <a:gs pos="100000">
                    <a:srgbClr val="026211"/>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715">
                  <a:buClr>
                    <a:srgbClr val="FFFFFF"/>
                  </a:buClr>
                  <a:tabLst>
                    <a:tab pos="0" algn="l"/>
                    <a:tab pos="1218683" algn="l"/>
                    <a:tab pos="2437365" algn="l"/>
                    <a:tab pos="3656048" algn="l"/>
                    <a:tab pos="4874725" algn="l"/>
                    <a:tab pos="6093409" algn="l"/>
                    <a:tab pos="7312093" algn="l"/>
                    <a:tab pos="8530772" algn="l"/>
                    <a:tab pos="9749454" algn="l"/>
                    <a:tab pos="10968136" algn="l"/>
                    <a:tab pos="12186818" algn="l"/>
                    <a:tab pos="13405499" algn="l"/>
                  </a:tabLst>
                  <a:defRPr/>
                </a:pPr>
                <a:endParaRPr lang="en-GB" sz="2000" dirty="0">
                  <a:solidFill>
                    <a:srgbClr val="FFFFFF"/>
                  </a:solidFill>
                  <a:cs typeface="Arial"/>
                  <a:sym typeface="Wingdings" pitchFamily="2" charset="2"/>
                </a:endParaRPr>
              </a:p>
            </p:txBody>
          </p:sp>
          <p:sp>
            <p:nvSpPr>
              <p:cNvPr id="94" name="Rounded Rectangle 93"/>
              <p:cNvSpPr/>
              <p:nvPr/>
            </p:nvSpPr>
            <p:spPr>
              <a:xfrm>
                <a:off x="8251189" y="1536700"/>
                <a:ext cx="3276600" cy="177800"/>
              </a:xfrm>
              <a:prstGeom prst="roundRect">
                <a:avLst>
                  <a:gd name="adj" fmla="val 37357"/>
                </a:avLst>
              </a:prstGeom>
              <a:gradFill flip="none" rotWithShape="1">
                <a:gsLst>
                  <a:gs pos="0">
                    <a:srgbClr val="0096D6">
                      <a:alpha val="0"/>
                    </a:srgbClr>
                  </a:gs>
                  <a:gs pos="100000">
                    <a:srgbClr val="FFFFFF">
                      <a:alpha val="41000"/>
                    </a:srgb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9"/>
                <a:r>
                  <a:rPr lang="en-US" sz="1900" dirty="0">
                    <a:solidFill>
                      <a:srgbClr val="FFFFFF"/>
                    </a:solidFill>
                  </a:rPr>
                  <a:t>  </a:t>
                </a:r>
              </a:p>
            </p:txBody>
          </p:sp>
        </p:grpSp>
        <p:sp>
          <p:nvSpPr>
            <p:cNvPr id="95" name="TextBox 94"/>
            <p:cNvSpPr txBox="1"/>
            <p:nvPr/>
          </p:nvSpPr>
          <p:spPr>
            <a:xfrm>
              <a:off x="642739" y="4240152"/>
              <a:ext cx="976662" cy="307777"/>
            </a:xfrm>
            <a:prstGeom prst="rect">
              <a:avLst/>
            </a:prstGeom>
            <a:noFill/>
            <a:effectLst>
              <a:outerShdw blurRad="50800" dist="25400" dir="2700000">
                <a:srgbClr val="000000">
                  <a:alpha val="24000"/>
                </a:srgbClr>
              </a:outerShdw>
            </a:effectLst>
          </p:spPr>
          <p:txBody>
            <a:bodyPr wrap="square" rtlCol="0">
              <a:spAutoFit/>
            </a:bodyPr>
            <a:lstStyle/>
            <a:p>
              <a:pPr algn="ctr"/>
              <a:r>
                <a:rPr lang="en-US" sz="1400" dirty="0" smtClean="0">
                  <a:solidFill>
                    <a:srgbClr val="FFFFFF"/>
                  </a:solidFill>
                </a:rPr>
                <a:t>Studio 1</a:t>
              </a:r>
              <a:endParaRPr lang="en-US" sz="1400" dirty="0">
                <a:solidFill>
                  <a:srgbClr val="FFFFFF"/>
                </a:solidFill>
              </a:endParaRPr>
            </a:p>
          </p:txBody>
        </p:sp>
      </p:grpSp>
      <p:grpSp>
        <p:nvGrpSpPr>
          <p:cNvPr id="97" name="Group 96"/>
          <p:cNvGrpSpPr/>
          <p:nvPr/>
        </p:nvGrpSpPr>
        <p:grpSpPr>
          <a:xfrm>
            <a:off x="4870469" y="1266257"/>
            <a:ext cx="976663" cy="471659"/>
            <a:chOff x="642739" y="4234611"/>
            <a:chExt cx="976663" cy="471659"/>
          </a:xfrm>
        </p:grpSpPr>
        <p:grpSp>
          <p:nvGrpSpPr>
            <p:cNvPr id="98" name="Group 34"/>
            <p:cNvGrpSpPr/>
            <p:nvPr/>
          </p:nvGrpSpPr>
          <p:grpSpPr>
            <a:xfrm>
              <a:off x="668714" y="4234611"/>
              <a:ext cx="950688" cy="471659"/>
              <a:chOff x="8140700" y="1473196"/>
              <a:chExt cx="3497579" cy="659845"/>
            </a:xfrm>
          </p:grpSpPr>
          <p:sp>
            <p:nvSpPr>
              <p:cNvPr id="100" name="Rounded Rectangle 99"/>
              <p:cNvSpPr/>
              <p:nvPr/>
            </p:nvSpPr>
            <p:spPr>
              <a:xfrm>
                <a:off x="8140700" y="1473196"/>
                <a:ext cx="3497579" cy="659845"/>
              </a:xfrm>
              <a:prstGeom prst="roundRect">
                <a:avLst>
                  <a:gd name="adj" fmla="val 19246"/>
                </a:avLst>
              </a:prstGeom>
              <a:gradFill flip="none" rotWithShape="1">
                <a:gsLst>
                  <a:gs pos="26000">
                    <a:srgbClr val="03D526"/>
                  </a:gs>
                  <a:gs pos="100000">
                    <a:srgbClr val="026211"/>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715">
                  <a:buClr>
                    <a:srgbClr val="FFFFFF"/>
                  </a:buClr>
                  <a:tabLst>
                    <a:tab pos="0" algn="l"/>
                    <a:tab pos="1218683" algn="l"/>
                    <a:tab pos="2437365" algn="l"/>
                    <a:tab pos="3656048" algn="l"/>
                    <a:tab pos="4874725" algn="l"/>
                    <a:tab pos="6093409" algn="l"/>
                    <a:tab pos="7312093" algn="l"/>
                    <a:tab pos="8530772" algn="l"/>
                    <a:tab pos="9749454" algn="l"/>
                    <a:tab pos="10968136" algn="l"/>
                    <a:tab pos="12186818" algn="l"/>
                    <a:tab pos="13405499" algn="l"/>
                  </a:tabLst>
                  <a:defRPr/>
                </a:pPr>
                <a:endParaRPr lang="en-GB" sz="2000" dirty="0">
                  <a:solidFill>
                    <a:srgbClr val="FFFFFF"/>
                  </a:solidFill>
                  <a:cs typeface="Arial"/>
                  <a:sym typeface="Wingdings" pitchFamily="2" charset="2"/>
                </a:endParaRPr>
              </a:p>
            </p:txBody>
          </p:sp>
          <p:sp>
            <p:nvSpPr>
              <p:cNvPr id="101" name="Rounded Rectangle 100"/>
              <p:cNvSpPr/>
              <p:nvPr/>
            </p:nvSpPr>
            <p:spPr>
              <a:xfrm>
                <a:off x="8251189" y="1536700"/>
                <a:ext cx="3276600" cy="177800"/>
              </a:xfrm>
              <a:prstGeom prst="roundRect">
                <a:avLst>
                  <a:gd name="adj" fmla="val 37357"/>
                </a:avLst>
              </a:prstGeom>
              <a:gradFill flip="none" rotWithShape="1">
                <a:gsLst>
                  <a:gs pos="0">
                    <a:srgbClr val="0096D6">
                      <a:alpha val="0"/>
                    </a:srgbClr>
                  </a:gs>
                  <a:gs pos="100000">
                    <a:srgbClr val="FFFFFF">
                      <a:alpha val="41000"/>
                    </a:srgb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9"/>
                <a:r>
                  <a:rPr lang="en-US" sz="1900" dirty="0">
                    <a:solidFill>
                      <a:srgbClr val="FFFFFF"/>
                    </a:solidFill>
                  </a:rPr>
                  <a:t>  </a:t>
                </a:r>
              </a:p>
            </p:txBody>
          </p:sp>
        </p:grpSp>
        <p:sp>
          <p:nvSpPr>
            <p:cNvPr id="99" name="TextBox 98"/>
            <p:cNvSpPr txBox="1"/>
            <p:nvPr/>
          </p:nvSpPr>
          <p:spPr>
            <a:xfrm>
              <a:off x="642739" y="4240152"/>
              <a:ext cx="976662" cy="307777"/>
            </a:xfrm>
            <a:prstGeom prst="rect">
              <a:avLst/>
            </a:prstGeom>
            <a:noFill/>
            <a:effectLst>
              <a:outerShdw blurRad="50800" dist="25400" dir="2700000">
                <a:srgbClr val="000000">
                  <a:alpha val="24000"/>
                </a:srgbClr>
              </a:outerShdw>
            </a:effectLst>
          </p:spPr>
          <p:txBody>
            <a:bodyPr wrap="square" rtlCol="0">
              <a:spAutoFit/>
            </a:bodyPr>
            <a:lstStyle/>
            <a:p>
              <a:pPr algn="ctr"/>
              <a:r>
                <a:rPr lang="en-US" sz="1400" dirty="0" smtClean="0">
                  <a:solidFill>
                    <a:srgbClr val="FFFFFF"/>
                  </a:solidFill>
                </a:rPr>
                <a:t>Studio 2</a:t>
              </a:r>
              <a:endParaRPr lang="en-US" sz="1400" dirty="0">
                <a:solidFill>
                  <a:srgbClr val="FFFFFF"/>
                </a:solidFill>
              </a:endParaRPr>
            </a:p>
          </p:txBody>
        </p:sp>
      </p:grpSp>
      <p:grpSp>
        <p:nvGrpSpPr>
          <p:cNvPr id="102" name="Group 101"/>
          <p:cNvGrpSpPr/>
          <p:nvPr/>
        </p:nvGrpSpPr>
        <p:grpSpPr>
          <a:xfrm>
            <a:off x="6014970" y="1266257"/>
            <a:ext cx="976663" cy="471659"/>
            <a:chOff x="642739" y="4234611"/>
            <a:chExt cx="976663" cy="471659"/>
          </a:xfrm>
        </p:grpSpPr>
        <p:grpSp>
          <p:nvGrpSpPr>
            <p:cNvPr id="103" name="Group 34"/>
            <p:cNvGrpSpPr/>
            <p:nvPr/>
          </p:nvGrpSpPr>
          <p:grpSpPr>
            <a:xfrm>
              <a:off x="668714" y="4234611"/>
              <a:ext cx="950688" cy="471659"/>
              <a:chOff x="8140700" y="1473196"/>
              <a:chExt cx="3497579" cy="659845"/>
            </a:xfrm>
          </p:grpSpPr>
          <p:sp>
            <p:nvSpPr>
              <p:cNvPr id="105" name="Rounded Rectangle 104"/>
              <p:cNvSpPr/>
              <p:nvPr/>
            </p:nvSpPr>
            <p:spPr>
              <a:xfrm>
                <a:off x="8140700" y="1473196"/>
                <a:ext cx="3497579" cy="659845"/>
              </a:xfrm>
              <a:prstGeom prst="roundRect">
                <a:avLst>
                  <a:gd name="adj" fmla="val 19246"/>
                </a:avLst>
              </a:prstGeom>
              <a:gradFill flip="none" rotWithShape="1">
                <a:gsLst>
                  <a:gs pos="26000">
                    <a:srgbClr val="03D526"/>
                  </a:gs>
                  <a:gs pos="100000">
                    <a:srgbClr val="026211"/>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715">
                  <a:buClr>
                    <a:srgbClr val="FFFFFF"/>
                  </a:buClr>
                  <a:tabLst>
                    <a:tab pos="0" algn="l"/>
                    <a:tab pos="1218683" algn="l"/>
                    <a:tab pos="2437365" algn="l"/>
                    <a:tab pos="3656048" algn="l"/>
                    <a:tab pos="4874725" algn="l"/>
                    <a:tab pos="6093409" algn="l"/>
                    <a:tab pos="7312093" algn="l"/>
                    <a:tab pos="8530772" algn="l"/>
                    <a:tab pos="9749454" algn="l"/>
                    <a:tab pos="10968136" algn="l"/>
                    <a:tab pos="12186818" algn="l"/>
                    <a:tab pos="13405499" algn="l"/>
                  </a:tabLst>
                  <a:defRPr/>
                </a:pPr>
                <a:endParaRPr lang="en-GB" sz="2000" dirty="0">
                  <a:solidFill>
                    <a:srgbClr val="FFFFFF"/>
                  </a:solidFill>
                  <a:cs typeface="Arial"/>
                  <a:sym typeface="Wingdings" pitchFamily="2" charset="2"/>
                </a:endParaRPr>
              </a:p>
            </p:txBody>
          </p:sp>
          <p:sp>
            <p:nvSpPr>
              <p:cNvPr id="106" name="Rounded Rectangle 105"/>
              <p:cNvSpPr/>
              <p:nvPr/>
            </p:nvSpPr>
            <p:spPr>
              <a:xfrm>
                <a:off x="8251189" y="1536700"/>
                <a:ext cx="3276600" cy="177800"/>
              </a:xfrm>
              <a:prstGeom prst="roundRect">
                <a:avLst>
                  <a:gd name="adj" fmla="val 37357"/>
                </a:avLst>
              </a:prstGeom>
              <a:gradFill flip="none" rotWithShape="1">
                <a:gsLst>
                  <a:gs pos="0">
                    <a:srgbClr val="0096D6">
                      <a:alpha val="0"/>
                    </a:srgbClr>
                  </a:gs>
                  <a:gs pos="100000">
                    <a:srgbClr val="FFFFFF">
                      <a:alpha val="41000"/>
                    </a:srgb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9"/>
                <a:r>
                  <a:rPr lang="en-US" sz="1900" dirty="0">
                    <a:solidFill>
                      <a:srgbClr val="FFFFFF"/>
                    </a:solidFill>
                  </a:rPr>
                  <a:t>  </a:t>
                </a:r>
              </a:p>
            </p:txBody>
          </p:sp>
        </p:grpSp>
        <p:sp>
          <p:nvSpPr>
            <p:cNvPr id="104" name="TextBox 103"/>
            <p:cNvSpPr txBox="1"/>
            <p:nvPr/>
          </p:nvSpPr>
          <p:spPr>
            <a:xfrm>
              <a:off x="642739" y="4240152"/>
              <a:ext cx="976662" cy="307777"/>
            </a:xfrm>
            <a:prstGeom prst="rect">
              <a:avLst/>
            </a:prstGeom>
            <a:noFill/>
            <a:effectLst>
              <a:outerShdw blurRad="50800" dist="25400" dir="2700000">
                <a:srgbClr val="000000">
                  <a:alpha val="24000"/>
                </a:srgbClr>
              </a:outerShdw>
            </a:effectLst>
          </p:spPr>
          <p:txBody>
            <a:bodyPr wrap="square" rtlCol="0">
              <a:spAutoFit/>
            </a:bodyPr>
            <a:lstStyle/>
            <a:p>
              <a:pPr algn="ctr"/>
              <a:r>
                <a:rPr lang="en-US" sz="1400" dirty="0" smtClean="0">
                  <a:solidFill>
                    <a:srgbClr val="FFFFFF"/>
                  </a:solidFill>
                </a:rPr>
                <a:t>Studio 3</a:t>
              </a:r>
              <a:endParaRPr lang="en-US" sz="1400" dirty="0">
                <a:solidFill>
                  <a:srgbClr val="FFFFFF"/>
                </a:solidFill>
              </a:endParaRPr>
            </a:p>
          </p:txBody>
        </p:sp>
      </p:grpSp>
      <p:grpSp>
        <p:nvGrpSpPr>
          <p:cNvPr id="107" name="Group 106"/>
          <p:cNvGrpSpPr/>
          <p:nvPr/>
        </p:nvGrpSpPr>
        <p:grpSpPr>
          <a:xfrm>
            <a:off x="4874373" y="3005526"/>
            <a:ext cx="1545015" cy="832258"/>
            <a:chOff x="3480223" y="2855457"/>
            <a:chExt cx="5182389" cy="2371929"/>
          </a:xfrm>
        </p:grpSpPr>
        <p:grpSp>
          <p:nvGrpSpPr>
            <p:cNvPr id="108" name="Group 27"/>
            <p:cNvGrpSpPr/>
            <p:nvPr/>
          </p:nvGrpSpPr>
          <p:grpSpPr>
            <a:xfrm>
              <a:off x="3832019" y="2864069"/>
              <a:ext cx="4373152" cy="2105863"/>
              <a:chOff x="8140700" y="1473196"/>
              <a:chExt cx="3497579" cy="659845"/>
            </a:xfrm>
          </p:grpSpPr>
          <p:sp>
            <p:nvSpPr>
              <p:cNvPr id="110" name="Rounded Rectangle 109"/>
              <p:cNvSpPr/>
              <p:nvPr/>
            </p:nvSpPr>
            <p:spPr>
              <a:xfrm>
                <a:off x="8140700" y="1473196"/>
                <a:ext cx="3497579" cy="659845"/>
              </a:xfrm>
              <a:prstGeom prst="roundRect">
                <a:avLst>
                  <a:gd name="adj" fmla="val 5978"/>
                </a:avLst>
              </a:prstGeom>
              <a:gradFill flip="none" rotWithShape="1">
                <a:gsLst>
                  <a:gs pos="26000">
                    <a:srgbClr val="00C8CD"/>
                  </a:gs>
                  <a:gs pos="100000">
                    <a:srgbClr val="005D60"/>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715">
                  <a:buClr>
                    <a:srgbClr val="FFFFFF"/>
                  </a:buClr>
                  <a:tabLst>
                    <a:tab pos="0" algn="l"/>
                    <a:tab pos="1218683" algn="l"/>
                    <a:tab pos="2437365" algn="l"/>
                    <a:tab pos="3656048" algn="l"/>
                    <a:tab pos="4874725" algn="l"/>
                    <a:tab pos="6093409" algn="l"/>
                    <a:tab pos="7312093" algn="l"/>
                    <a:tab pos="8530772" algn="l"/>
                    <a:tab pos="9749454" algn="l"/>
                    <a:tab pos="10968136" algn="l"/>
                    <a:tab pos="12186818" algn="l"/>
                    <a:tab pos="13405499" algn="l"/>
                  </a:tabLst>
                  <a:defRPr/>
                </a:pPr>
                <a:endParaRPr lang="en-GB" sz="2000" dirty="0">
                  <a:solidFill>
                    <a:srgbClr val="FFFFFF"/>
                  </a:solidFill>
                  <a:cs typeface="Arial"/>
                  <a:sym typeface="Wingdings" pitchFamily="2" charset="2"/>
                </a:endParaRPr>
              </a:p>
            </p:txBody>
          </p:sp>
          <p:sp>
            <p:nvSpPr>
              <p:cNvPr id="111" name="Rounded Rectangle 110"/>
              <p:cNvSpPr/>
              <p:nvPr/>
            </p:nvSpPr>
            <p:spPr>
              <a:xfrm>
                <a:off x="8220836" y="1507518"/>
                <a:ext cx="3338530" cy="177800"/>
              </a:xfrm>
              <a:prstGeom prst="roundRect">
                <a:avLst>
                  <a:gd name="adj" fmla="val 17960"/>
                </a:avLst>
              </a:prstGeom>
              <a:gradFill flip="none" rotWithShape="1">
                <a:gsLst>
                  <a:gs pos="0">
                    <a:srgbClr val="0096D6">
                      <a:alpha val="0"/>
                    </a:srgbClr>
                  </a:gs>
                  <a:gs pos="100000">
                    <a:srgbClr val="FFFFFF">
                      <a:alpha val="41000"/>
                    </a:srgb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9"/>
                <a:r>
                  <a:rPr lang="en-US" sz="1900" dirty="0">
                    <a:solidFill>
                      <a:srgbClr val="FFFFFF"/>
                    </a:solidFill>
                  </a:rPr>
                  <a:t>  </a:t>
                </a:r>
              </a:p>
            </p:txBody>
          </p:sp>
        </p:grpSp>
        <p:sp>
          <p:nvSpPr>
            <p:cNvPr id="109" name="TextBox 6"/>
            <p:cNvSpPr txBox="1">
              <a:spLocks noChangeArrowheads="1"/>
            </p:cNvSpPr>
            <p:nvPr/>
          </p:nvSpPr>
          <p:spPr bwMode="auto">
            <a:xfrm>
              <a:off x="3480223" y="2855457"/>
              <a:ext cx="5182389" cy="2371929"/>
            </a:xfrm>
            <a:prstGeom prst="rect">
              <a:avLst/>
            </a:prstGeom>
            <a:noFill/>
            <a:ln>
              <a:noFill/>
            </a:ln>
            <a:effectLst>
              <a:outerShdw blurRad="50800" dist="25400" dir="2700000">
                <a:srgbClr val="000000">
                  <a:alpha val="2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rgbClr val="003399"/>
                  </a:solidFill>
                  <a:latin typeface="Arial" charset="0"/>
                  <a:ea typeface="ＭＳ Ｐゴシック" charset="0"/>
                  <a:cs typeface="Arial Unicode MS" charset="0"/>
                </a:defRPr>
              </a:lvl1pPr>
              <a:lvl2pPr marL="742950" indent="-285750">
                <a:defRPr sz="2000" b="1">
                  <a:solidFill>
                    <a:srgbClr val="003399"/>
                  </a:solidFill>
                  <a:latin typeface="Arial" charset="0"/>
                  <a:ea typeface="Arial Unicode MS" charset="0"/>
                  <a:cs typeface="Arial Unicode MS" charset="0"/>
                </a:defRPr>
              </a:lvl2pPr>
              <a:lvl3pPr marL="1143000" indent="-228600">
                <a:defRPr sz="2000" b="1">
                  <a:solidFill>
                    <a:srgbClr val="003399"/>
                  </a:solidFill>
                  <a:latin typeface="Arial" charset="0"/>
                  <a:ea typeface="Arial Unicode MS" charset="0"/>
                  <a:cs typeface="Arial Unicode MS" charset="0"/>
                </a:defRPr>
              </a:lvl3pPr>
              <a:lvl4pPr marL="1600200" indent="-228600">
                <a:defRPr sz="2000" b="1">
                  <a:solidFill>
                    <a:srgbClr val="003399"/>
                  </a:solidFill>
                  <a:latin typeface="Arial" charset="0"/>
                  <a:ea typeface="Arial Unicode MS" charset="0"/>
                  <a:cs typeface="Arial Unicode MS" charset="0"/>
                </a:defRPr>
              </a:lvl4pPr>
              <a:lvl5pPr marL="2057400" indent="-228600">
                <a:defRPr sz="2000" b="1">
                  <a:solidFill>
                    <a:srgbClr val="003399"/>
                  </a:solidFill>
                  <a:latin typeface="Arial" charset="0"/>
                  <a:ea typeface="Arial Unicode MS" charset="0"/>
                  <a:cs typeface="Arial Unicode MS" charset="0"/>
                </a:defRPr>
              </a:lvl5pPr>
              <a:lvl6pPr marL="25146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6pPr>
              <a:lvl7pPr marL="29718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7pPr>
              <a:lvl8pPr marL="34290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8pPr>
              <a:lvl9pPr marL="38862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9pPr>
            </a:lstStyle>
            <a:p>
              <a:pPr algn="ctr">
                <a:lnSpc>
                  <a:spcPct val="90000"/>
                </a:lnSpc>
              </a:pPr>
              <a:r>
                <a:rPr lang="en-US" sz="1400" b="0" dirty="0" smtClean="0">
                  <a:solidFill>
                    <a:srgbClr val="FFFFFF"/>
                  </a:solidFill>
                </a:rPr>
                <a:t>Cisco Information Server</a:t>
              </a:r>
              <a:endParaRPr lang="en-US" sz="1400" b="0" dirty="0">
                <a:solidFill>
                  <a:srgbClr val="FFFFFF"/>
                </a:solidFill>
              </a:endParaRPr>
            </a:p>
          </p:txBody>
        </p:sp>
      </p:grpSp>
      <p:grpSp>
        <p:nvGrpSpPr>
          <p:cNvPr id="114" name="Group 113"/>
          <p:cNvGrpSpPr/>
          <p:nvPr/>
        </p:nvGrpSpPr>
        <p:grpSpPr>
          <a:xfrm>
            <a:off x="9386330" y="2962867"/>
            <a:ext cx="1545015" cy="832258"/>
            <a:chOff x="3480223" y="2855457"/>
            <a:chExt cx="5182389" cy="2371929"/>
          </a:xfrm>
        </p:grpSpPr>
        <p:grpSp>
          <p:nvGrpSpPr>
            <p:cNvPr id="115" name="Group 27"/>
            <p:cNvGrpSpPr/>
            <p:nvPr/>
          </p:nvGrpSpPr>
          <p:grpSpPr>
            <a:xfrm>
              <a:off x="3832019" y="2864069"/>
              <a:ext cx="4373152" cy="2105863"/>
              <a:chOff x="8140700" y="1473196"/>
              <a:chExt cx="3497579" cy="659845"/>
            </a:xfrm>
          </p:grpSpPr>
          <p:sp>
            <p:nvSpPr>
              <p:cNvPr id="117" name="Rounded Rectangle 116"/>
              <p:cNvSpPr/>
              <p:nvPr/>
            </p:nvSpPr>
            <p:spPr>
              <a:xfrm>
                <a:off x="8140700" y="1473196"/>
                <a:ext cx="3497579" cy="659845"/>
              </a:xfrm>
              <a:prstGeom prst="roundRect">
                <a:avLst>
                  <a:gd name="adj" fmla="val 5978"/>
                </a:avLst>
              </a:prstGeom>
              <a:gradFill flip="none" rotWithShape="1">
                <a:gsLst>
                  <a:gs pos="26000">
                    <a:srgbClr val="00C8CD"/>
                  </a:gs>
                  <a:gs pos="100000">
                    <a:srgbClr val="005D60"/>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715">
                  <a:buClr>
                    <a:srgbClr val="FFFFFF"/>
                  </a:buClr>
                  <a:tabLst>
                    <a:tab pos="0" algn="l"/>
                    <a:tab pos="1218683" algn="l"/>
                    <a:tab pos="2437365" algn="l"/>
                    <a:tab pos="3656048" algn="l"/>
                    <a:tab pos="4874725" algn="l"/>
                    <a:tab pos="6093409" algn="l"/>
                    <a:tab pos="7312093" algn="l"/>
                    <a:tab pos="8530772" algn="l"/>
                    <a:tab pos="9749454" algn="l"/>
                    <a:tab pos="10968136" algn="l"/>
                    <a:tab pos="12186818" algn="l"/>
                    <a:tab pos="13405499" algn="l"/>
                  </a:tabLst>
                  <a:defRPr/>
                </a:pPr>
                <a:endParaRPr lang="en-GB" sz="2000" dirty="0">
                  <a:solidFill>
                    <a:srgbClr val="FFFFFF"/>
                  </a:solidFill>
                  <a:cs typeface="Arial"/>
                  <a:sym typeface="Wingdings" pitchFamily="2" charset="2"/>
                </a:endParaRPr>
              </a:p>
            </p:txBody>
          </p:sp>
          <p:sp>
            <p:nvSpPr>
              <p:cNvPr id="118" name="Rounded Rectangle 117"/>
              <p:cNvSpPr/>
              <p:nvPr/>
            </p:nvSpPr>
            <p:spPr>
              <a:xfrm>
                <a:off x="8220836" y="1507518"/>
                <a:ext cx="3338530" cy="177800"/>
              </a:xfrm>
              <a:prstGeom prst="roundRect">
                <a:avLst>
                  <a:gd name="adj" fmla="val 17960"/>
                </a:avLst>
              </a:prstGeom>
              <a:gradFill flip="none" rotWithShape="1">
                <a:gsLst>
                  <a:gs pos="0">
                    <a:srgbClr val="0096D6">
                      <a:alpha val="0"/>
                    </a:srgbClr>
                  </a:gs>
                  <a:gs pos="100000">
                    <a:srgbClr val="FFFFFF">
                      <a:alpha val="41000"/>
                    </a:srgb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09"/>
                <a:r>
                  <a:rPr lang="en-US" sz="1900" dirty="0">
                    <a:solidFill>
                      <a:srgbClr val="FFFFFF"/>
                    </a:solidFill>
                  </a:rPr>
                  <a:t>  </a:t>
                </a:r>
              </a:p>
            </p:txBody>
          </p:sp>
        </p:grpSp>
        <p:sp>
          <p:nvSpPr>
            <p:cNvPr id="116" name="TextBox 6"/>
            <p:cNvSpPr txBox="1">
              <a:spLocks noChangeArrowheads="1"/>
            </p:cNvSpPr>
            <p:nvPr/>
          </p:nvSpPr>
          <p:spPr bwMode="auto">
            <a:xfrm>
              <a:off x="3480223" y="2855457"/>
              <a:ext cx="5182389" cy="2371929"/>
            </a:xfrm>
            <a:prstGeom prst="rect">
              <a:avLst/>
            </a:prstGeom>
            <a:noFill/>
            <a:ln>
              <a:noFill/>
            </a:ln>
            <a:effectLst>
              <a:outerShdw blurRad="50800" dist="25400" dir="2700000">
                <a:srgbClr val="000000">
                  <a:alpha val="2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rgbClr val="003399"/>
                  </a:solidFill>
                  <a:latin typeface="Arial" charset="0"/>
                  <a:ea typeface="ＭＳ Ｐゴシック" charset="0"/>
                  <a:cs typeface="Arial Unicode MS" charset="0"/>
                </a:defRPr>
              </a:lvl1pPr>
              <a:lvl2pPr marL="742950" indent="-285750">
                <a:defRPr sz="2000" b="1">
                  <a:solidFill>
                    <a:srgbClr val="003399"/>
                  </a:solidFill>
                  <a:latin typeface="Arial" charset="0"/>
                  <a:ea typeface="Arial Unicode MS" charset="0"/>
                  <a:cs typeface="Arial Unicode MS" charset="0"/>
                </a:defRPr>
              </a:lvl2pPr>
              <a:lvl3pPr marL="1143000" indent="-228600">
                <a:defRPr sz="2000" b="1">
                  <a:solidFill>
                    <a:srgbClr val="003399"/>
                  </a:solidFill>
                  <a:latin typeface="Arial" charset="0"/>
                  <a:ea typeface="Arial Unicode MS" charset="0"/>
                  <a:cs typeface="Arial Unicode MS" charset="0"/>
                </a:defRPr>
              </a:lvl3pPr>
              <a:lvl4pPr marL="1600200" indent="-228600">
                <a:defRPr sz="2000" b="1">
                  <a:solidFill>
                    <a:srgbClr val="003399"/>
                  </a:solidFill>
                  <a:latin typeface="Arial" charset="0"/>
                  <a:ea typeface="Arial Unicode MS" charset="0"/>
                  <a:cs typeface="Arial Unicode MS" charset="0"/>
                </a:defRPr>
              </a:lvl4pPr>
              <a:lvl5pPr marL="2057400" indent="-228600">
                <a:defRPr sz="2000" b="1">
                  <a:solidFill>
                    <a:srgbClr val="003399"/>
                  </a:solidFill>
                  <a:latin typeface="Arial" charset="0"/>
                  <a:ea typeface="Arial Unicode MS" charset="0"/>
                  <a:cs typeface="Arial Unicode MS" charset="0"/>
                </a:defRPr>
              </a:lvl5pPr>
              <a:lvl6pPr marL="25146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6pPr>
              <a:lvl7pPr marL="29718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7pPr>
              <a:lvl8pPr marL="34290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8pPr>
              <a:lvl9pPr marL="3886200" indent="-228600" algn="ctr" eaLnBrk="0" fontAlgn="base" hangingPunct="0">
                <a:lnSpc>
                  <a:spcPct val="90000"/>
                </a:lnSpc>
                <a:spcBef>
                  <a:spcPct val="0"/>
                </a:spcBef>
                <a:spcAft>
                  <a:spcPct val="0"/>
                </a:spcAft>
                <a:defRPr sz="2000" b="1">
                  <a:solidFill>
                    <a:srgbClr val="003399"/>
                  </a:solidFill>
                  <a:latin typeface="Arial" charset="0"/>
                  <a:ea typeface="Arial Unicode MS" charset="0"/>
                  <a:cs typeface="Arial Unicode MS" charset="0"/>
                </a:defRPr>
              </a:lvl9pPr>
            </a:lstStyle>
            <a:p>
              <a:pPr algn="ctr">
                <a:lnSpc>
                  <a:spcPct val="90000"/>
                </a:lnSpc>
              </a:pPr>
              <a:r>
                <a:rPr lang="en-US" sz="1400" b="0" dirty="0" smtClean="0">
                  <a:solidFill>
                    <a:srgbClr val="FFFFFF"/>
                  </a:solidFill>
                </a:rPr>
                <a:t>Cisco Information Server</a:t>
              </a:r>
              <a:endParaRPr lang="en-US" sz="1400" b="0" dirty="0">
                <a:solidFill>
                  <a:srgbClr val="FFFFFF"/>
                </a:solidFill>
              </a:endParaRPr>
            </a:p>
          </p:txBody>
        </p:sp>
      </p:grpSp>
      <p:grpSp>
        <p:nvGrpSpPr>
          <p:cNvPr id="169" name="Group 168"/>
          <p:cNvGrpSpPr/>
          <p:nvPr/>
        </p:nvGrpSpPr>
        <p:grpSpPr>
          <a:xfrm>
            <a:off x="3798514" y="2080625"/>
            <a:ext cx="2574902" cy="2862567"/>
            <a:chOff x="2507554" y="2080625"/>
            <a:chExt cx="2574902" cy="2862567"/>
          </a:xfrm>
        </p:grpSpPr>
        <p:grpSp>
          <p:nvGrpSpPr>
            <p:cNvPr id="155" name="Group 154"/>
            <p:cNvGrpSpPr/>
            <p:nvPr/>
          </p:nvGrpSpPr>
          <p:grpSpPr>
            <a:xfrm>
              <a:off x="2541642" y="2080625"/>
              <a:ext cx="2540814" cy="2862567"/>
              <a:chOff x="2541642" y="2080625"/>
              <a:chExt cx="2540814" cy="2862567"/>
            </a:xfrm>
          </p:grpSpPr>
          <p:grpSp>
            <p:nvGrpSpPr>
              <p:cNvPr id="148" name="Group 147"/>
              <p:cNvGrpSpPr/>
              <p:nvPr/>
            </p:nvGrpSpPr>
            <p:grpSpPr>
              <a:xfrm>
                <a:off x="2804586" y="2080625"/>
                <a:ext cx="2277870" cy="2862567"/>
                <a:chOff x="2804586" y="2080625"/>
                <a:chExt cx="2277870" cy="2862567"/>
              </a:xfrm>
            </p:grpSpPr>
            <p:cxnSp>
              <p:nvCxnSpPr>
                <p:cNvPr id="68" name="Straight Arrow Connector 67"/>
                <p:cNvCxnSpPr/>
                <p:nvPr/>
              </p:nvCxnSpPr>
              <p:spPr>
                <a:xfrm flipH="1">
                  <a:off x="3068743" y="2271665"/>
                  <a:ext cx="1" cy="2671527"/>
                </a:xfrm>
                <a:prstGeom prst="straightConnector1">
                  <a:avLst/>
                </a:prstGeom>
                <a:ln w="19050">
                  <a:solidFill>
                    <a:schemeClr val="bg1"/>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2807451" y="2261783"/>
                  <a:ext cx="2273010"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flipH="1">
                  <a:off x="2804586" y="2086141"/>
                  <a:ext cx="1" cy="17564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flipH="1">
                  <a:off x="3943956" y="2096023"/>
                  <a:ext cx="1" cy="17564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flipH="1">
                  <a:off x="5082455" y="2080625"/>
                  <a:ext cx="1" cy="17564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52" name="TextBox 151"/>
              <p:cNvSpPr txBox="1"/>
              <p:nvPr/>
            </p:nvSpPr>
            <p:spPr>
              <a:xfrm>
                <a:off x="2541642" y="4175353"/>
                <a:ext cx="935852" cy="276999"/>
              </a:xfrm>
              <a:prstGeom prst="rect">
                <a:avLst/>
              </a:prstGeom>
              <a:solidFill>
                <a:schemeClr val="accent5">
                  <a:lumMod val="60000"/>
                  <a:lumOff val="40000"/>
                </a:schemeClr>
              </a:solidFill>
              <a:ln>
                <a:solidFill>
                  <a:srgbClr val="000000"/>
                </a:solidFill>
              </a:ln>
            </p:spPr>
            <p:txBody>
              <a:bodyPr wrap="square" rtlCol="0">
                <a:spAutoFit/>
              </a:bodyPr>
              <a:lstStyle/>
              <a:p>
                <a:pPr algn="ctr"/>
                <a:r>
                  <a:rPr lang="en-US" sz="1200" dirty="0" smtClean="0">
                    <a:solidFill>
                      <a:srgbClr val="000000"/>
                    </a:solidFill>
                  </a:rPr>
                  <a:t>Check-in</a:t>
                </a:r>
                <a:endParaRPr lang="en-US" sz="1200" dirty="0">
                  <a:solidFill>
                    <a:srgbClr val="000000"/>
                  </a:solidFill>
                </a:endParaRPr>
              </a:p>
            </p:txBody>
          </p:sp>
        </p:grpSp>
        <p:sp>
          <p:nvSpPr>
            <p:cNvPr id="165" name="TextBox 164"/>
            <p:cNvSpPr txBox="1"/>
            <p:nvPr/>
          </p:nvSpPr>
          <p:spPr>
            <a:xfrm>
              <a:off x="2507554" y="3610733"/>
              <a:ext cx="367101" cy="389513"/>
            </a:xfrm>
            <a:prstGeom prst="wedgeEllipseCallout">
              <a:avLst>
                <a:gd name="adj1" fmla="val -11201"/>
                <a:gd name="adj2" fmla="val 108745"/>
              </a:avLst>
            </a:prstGeom>
            <a:solidFill>
              <a:schemeClr val="bg1"/>
            </a:solidFill>
            <a:ln>
              <a:solidFill>
                <a:srgbClr val="000000"/>
              </a:solidFill>
            </a:ln>
            <a:effectLst/>
          </p:spPr>
          <p:txBody>
            <a:bodyPr wrap="square" rtlCol="0">
              <a:spAutoFit/>
            </a:bodyPr>
            <a:lstStyle/>
            <a:p>
              <a:r>
                <a:rPr lang="en-US" sz="1200" b="1" dirty="0">
                  <a:solidFill>
                    <a:srgbClr val="FF0000"/>
                  </a:solidFill>
                </a:rPr>
                <a:t>2</a:t>
              </a:r>
            </a:p>
          </p:txBody>
        </p:sp>
      </p:grpSp>
      <p:grpSp>
        <p:nvGrpSpPr>
          <p:cNvPr id="170" name="Group 169"/>
          <p:cNvGrpSpPr/>
          <p:nvPr/>
        </p:nvGrpSpPr>
        <p:grpSpPr>
          <a:xfrm>
            <a:off x="6254499" y="3507780"/>
            <a:ext cx="2564017" cy="1997075"/>
            <a:chOff x="4944877" y="3507780"/>
            <a:chExt cx="2564017" cy="1997075"/>
          </a:xfrm>
        </p:grpSpPr>
        <p:grpSp>
          <p:nvGrpSpPr>
            <p:cNvPr id="157" name="Group 156"/>
            <p:cNvGrpSpPr/>
            <p:nvPr/>
          </p:nvGrpSpPr>
          <p:grpSpPr>
            <a:xfrm>
              <a:off x="5203844" y="3507780"/>
              <a:ext cx="2305050" cy="1997075"/>
              <a:chOff x="5203844" y="3507780"/>
              <a:chExt cx="2305050" cy="1997075"/>
            </a:xfrm>
          </p:grpSpPr>
          <p:grpSp>
            <p:nvGrpSpPr>
              <p:cNvPr id="34" name="Group 81"/>
              <p:cNvGrpSpPr>
                <a:grpSpLocks/>
              </p:cNvGrpSpPr>
              <p:nvPr/>
            </p:nvGrpSpPr>
            <p:grpSpPr bwMode="auto">
              <a:xfrm>
                <a:off x="5203844" y="3507780"/>
                <a:ext cx="2305050" cy="1997075"/>
                <a:chOff x="2976" y="1868"/>
                <a:chExt cx="1452" cy="1258"/>
              </a:xfrm>
            </p:grpSpPr>
            <p:grpSp>
              <p:nvGrpSpPr>
                <p:cNvPr id="35" name="Group 65"/>
                <p:cNvGrpSpPr>
                  <a:grpSpLocks/>
                </p:cNvGrpSpPr>
                <p:nvPr/>
              </p:nvGrpSpPr>
              <p:grpSpPr bwMode="auto">
                <a:xfrm>
                  <a:off x="2976" y="2024"/>
                  <a:ext cx="1452" cy="1102"/>
                  <a:chOff x="2976" y="2024"/>
                  <a:chExt cx="1452" cy="1102"/>
                </a:xfrm>
              </p:grpSpPr>
              <p:grpSp>
                <p:nvGrpSpPr>
                  <p:cNvPr id="37" name="Group 62"/>
                  <p:cNvGrpSpPr>
                    <a:grpSpLocks/>
                  </p:cNvGrpSpPr>
                  <p:nvPr/>
                </p:nvGrpSpPr>
                <p:grpSpPr bwMode="auto">
                  <a:xfrm>
                    <a:off x="2976" y="2184"/>
                    <a:ext cx="898" cy="942"/>
                    <a:chOff x="2976" y="2184"/>
                    <a:chExt cx="898" cy="942"/>
                  </a:xfrm>
                </p:grpSpPr>
                <p:sp>
                  <p:nvSpPr>
                    <p:cNvPr id="39" name="Line 48"/>
                    <p:cNvSpPr>
                      <a:spLocks noChangeShapeType="1"/>
                    </p:cNvSpPr>
                    <p:nvPr/>
                  </p:nvSpPr>
                  <p:spPr bwMode="auto">
                    <a:xfrm flipV="1">
                      <a:off x="3117" y="2184"/>
                      <a:ext cx="757" cy="942"/>
                    </a:xfrm>
                    <a:prstGeom prst="line">
                      <a:avLst/>
                    </a:prstGeom>
                    <a:noFill/>
                    <a:ln w="9525">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solidFill>
                          <a:schemeClr val="bg1"/>
                        </a:solidFill>
                      </a:endParaRPr>
                    </a:p>
                  </p:txBody>
                </p:sp>
                <p:sp>
                  <p:nvSpPr>
                    <p:cNvPr id="40" name="Text Box 49"/>
                    <p:cNvSpPr txBox="1">
                      <a:spLocks noChangeArrowheads="1"/>
                    </p:cNvSpPr>
                    <p:nvPr/>
                  </p:nvSpPr>
                  <p:spPr bwMode="auto">
                    <a:xfrm>
                      <a:off x="2976" y="2256"/>
                      <a:ext cx="672" cy="1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algn="ctr" eaLnBrk="1" hangingPunct="1">
                        <a:spcBef>
                          <a:spcPct val="50000"/>
                        </a:spcBef>
                      </a:pPr>
                      <a:r>
                        <a:rPr lang="en-US" sz="1000" dirty="0" smtClean="0"/>
                        <a:t> </a:t>
                      </a:r>
                      <a:endParaRPr lang="en-US" sz="1000" dirty="0"/>
                    </a:p>
                  </p:txBody>
                </p:sp>
              </p:grpSp>
              <p:sp>
                <p:nvSpPr>
                  <p:cNvPr id="38" name="Text Box 56"/>
                  <p:cNvSpPr txBox="1">
                    <a:spLocks noChangeArrowheads="1"/>
                  </p:cNvSpPr>
                  <p:nvPr/>
                </p:nvSpPr>
                <p:spPr bwMode="auto">
                  <a:xfrm>
                    <a:off x="3852" y="2024"/>
                    <a:ext cx="576" cy="160"/>
                  </a:xfrm>
                  <a:prstGeom prst="rect">
                    <a:avLst/>
                  </a:prstGeom>
                  <a:noFill/>
                  <a:ln w="952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eaLnBrk="1" hangingPunct="1">
                      <a:spcBef>
                        <a:spcPct val="50000"/>
                      </a:spcBef>
                    </a:pPr>
                    <a:r>
                      <a:rPr lang="en-US" sz="1000" dirty="0" smtClean="0"/>
                      <a:t>workspace</a:t>
                    </a:r>
                    <a:endParaRPr lang="en-US" sz="1000" dirty="0"/>
                  </a:p>
                </p:txBody>
              </p:sp>
            </p:grpSp>
            <p:sp>
              <p:nvSpPr>
                <p:cNvPr id="36" name="Line 76"/>
                <p:cNvSpPr>
                  <a:spLocks noChangeShapeType="1"/>
                </p:cNvSpPr>
                <p:nvPr/>
              </p:nvSpPr>
              <p:spPr bwMode="auto">
                <a:xfrm flipV="1">
                  <a:off x="4000" y="1868"/>
                  <a:ext cx="48" cy="144"/>
                </a:xfrm>
                <a:prstGeom prst="line">
                  <a:avLst/>
                </a:prstGeom>
                <a:noFill/>
                <a:ln w="9525">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solidFill>
                      <a:schemeClr val="bg1"/>
                    </a:solidFill>
                  </a:endParaRPr>
                </a:p>
              </p:txBody>
            </p:sp>
          </p:grpSp>
          <p:sp>
            <p:nvSpPr>
              <p:cNvPr id="153" name="TextBox 152"/>
              <p:cNvSpPr txBox="1"/>
              <p:nvPr/>
            </p:nvSpPr>
            <p:spPr>
              <a:xfrm>
                <a:off x="5508644" y="4380131"/>
                <a:ext cx="1245241" cy="276999"/>
              </a:xfrm>
              <a:prstGeom prst="rect">
                <a:avLst/>
              </a:prstGeom>
              <a:solidFill>
                <a:schemeClr val="accent5">
                  <a:lumMod val="60000"/>
                  <a:lumOff val="40000"/>
                </a:schemeClr>
              </a:solidFill>
              <a:ln>
                <a:solidFill>
                  <a:srgbClr val="000000"/>
                </a:solidFill>
              </a:ln>
            </p:spPr>
            <p:txBody>
              <a:bodyPr wrap="square" rtlCol="0">
                <a:spAutoFit/>
              </a:bodyPr>
              <a:lstStyle/>
              <a:p>
                <a:pPr algn="ctr"/>
                <a:r>
                  <a:rPr lang="en-US" sz="1200" dirty="0" smtClean="0">
                    <a:solidFill>
                      <a:srgbClr val="000000"/>
                    </a:solidFill>
                  </a:rPr>
                  <a:t>VCS Check-out</a:t>
                </a:r>
                <a:endParaRPr lang="en-US" sz="1200" dirty="0">
                  <a:solidFill>
                    <a:srgbClr val="000000"/>
                  </a:solidFill>
                </a:endParaRPr>
              </a:p>
            </p:txBody>
          </p:sp>
        </p:grpSp>
        <p:sp>
          <p:nvSpPr>
            <p:cNvPr id="166" name="TextBox 165"/>
            <p:cNvSpPr txBox="1"/>
            <p:nvPr/>
          </p:nvSpPr>
          <p:spPr>
            <a:xfrm>
              <a:off x="4944877" y="4267617"/>
              <a:ext cx="367101" cy="389513"/>
            </a:xfrm>
            <a:prstGeom prst="wedgeEllipseCallout">
              <a:avLst>
                <a:gd name="adj1" fmla="val 119741"/>
                <a:gd name="adj2" fmla="val 9621"/>
              </a:avLst>
            </a:prstGeom>
            <a:solidFill>
              <a:schemeClr val="bg1"/>
            </a:solidFill>
            <a:ln>
              <a:solidFill>
                <a:srgbClr val="000000"/>
              </a:solidFill>
            </a:ln>
            <a:effectLst/>
          </p:spPr>
          <p:txBody>
            <a:bodyPr wrap="square" rtlCol="0">
              <a:spAutoFit/>
            </a:bodyPr>
            <a:lstStyle/>
            <a:p>
              <a:r>
                <a:rPr lang="en-US" sz="1200" b="1" dirty="0" smtClean="0">
                  <a:solidFill>
                    <a:srgbClr val="FF0000"/>
                  </a:solidFill>
                </a:rPr>
                <a:t>3</a:t>
              </a:r>
              <a:endParaRPr lang="en-US" sz="1200" b="1" dirty="0">
                <a:solidFill>
                  <a:srgbClr val="FF0000"/>
                </a:solidFill>
              </a:endParaRPr>
            </a:p>
          </p:txBody>
        </p:sp>
      </p:grpSp>
      <p:grpSp>
        <p:nvGrpSpPr>
          <p:cNvPr id="171" name="Group 170"/>
          <p:cNvGrpSpPr/>
          <p:nvPr/>
        </p:nvGrpSpPr>
        <p:grpSpPr>
          <a:xfrm>
            <a:off x="6728594" y="3736379"/>
            <a:ext cx="3276555" cy="2640024"/>
            <a:chOff x="5437634" y="3736379"/>
            <a:chExt cx="3276555" cy="2640024"/>
          </a:xfrm>
        </p:grpSpPr>
        <p:grpSp>
          <p:nvGrpSpPr>
            <p:cNvPr id="163" name="Group 162"/>
            <p:cNvGrpSpPr/>
            <p:nvPr/>
          </p:nvGrpSpPr>
          <p:grpSpPr>
            <a:xfrm>
              <a:off x="5437634" y="3736379"/>
              <a:ext cx="3276555" cy="2640024"/>
              <a:chOff x="5437634" y="3736379"/>
              <a:chExt cx="3276555" cy="2640024"/>
            </a:xfrm>
          </p:grpSpPr>
          <p:sp>
            <p:nvSpPr>
              <p:cNvPr id="51" name="Line 58"/>
              <p:cNvSpPr>
                <a:spLocks noChangeShapeType="1"/>
              </p:cNvSpPr>
              <p:nvPr/>
            </p:nvSpPr>
            <p:spPr bwMode="auto">
              <a:xfrm flipV="1">
                <a:off x="8713652" y="3736379"/>
                <a:ext cx="0" cy="1580615"/>
              </a:xfrm>
              <a:prstGeom prst="line">
                <a:avLst/>
              </a:prstGeom>
              <a:noFill/>
              <a:ln w="9525">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Freeform 83"/>
              <p:cNvSpPr>
                <a:spLocks/>
              </p:cNvSpPr>
              <p:nvPr/>
            </p:nvSpPr>
            <p:spPr bwMode="auto">
              <a:xfrm rot="21262642">
                <a:off x="8084887" y="5967421"/>
                <a:ext cx="629302" cy="245816"/>
              </a:xfrm>
              <a:custGeom>
                <a:avLst/>
                <a:gdLst>
                  <a:gd name="T0" fmla="*/ 0 w 768"/>
                  <a:gd name="T1" fmla="*/ 2147483647 h 224"/>
                  <a:gd name="T2" fmla="*/ 2147483647 w 768"/>
                  <a:gd name="T3" fmla="*/ 2147483647 h 224"/>
                  <a:gd name="T4" fmla="*/ 2147483647 w 768"/>
                  <a:gd name="T5" fmla="*/ 0 h 224"/>
                  <a:gd name="T6" fmla="*/ 0 60000 65536"/>
                  <a:gd name="T7" fmla="*/ 0 60000 65536"/>
                  <a:gd name="T8" fmla="*/ 0 60000 65536"/>
                </a:gdLst>
                <a:ahLst/>
                <a:cxnLst>
                  <a:cxn ang="T6">
                    <a:pos x="T0" y="T1"/>
                  </a:cxn>
                  <a:cxn ang="T7">
                    <a:pos x="T2" y="T3"/>
                  </a:cxn>
                  <a:cxn ang="T8">
                    <a:pos x="T4" y="T5"/>
                  </a:cxn>
                </a:cxnLst>
                <a:rect l="0" t="0" r="r" b="b"/>
                <a:pathLst>
                  <a:path w="768" h="224">
                    <a:moveTo>
                      <a:pt x="0" y="192"/>
                    </a:moveTo>
                    <a:cubicBezTo>
                      <a:pt x="248" y="208"/>
                      <a:pt x="496" y="224"/>
                      <a:pt x="624" y="192"/>
                    </a:cubicBezTo>
                    <a:cubicBezTo>
                      <a:pt x="752" y="160"/>
                      <a:pt x="744" y="32"/>
                      <a:pt x="768" y="0"/>
                    </a:cubicBezTo>
                  </a:path>
                </a:pathLst>
              </a:custGeom>
              <a:noFill/>
              <a:ln w="9525" cap="flat" cmpd="sng">
                <a:solidFill>
                  <a:schemeClr val="bg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158" name="Group 157"/>
              <p:cNvGrpSpPr/>
              <p:nvPr/>
            </p:nvGrpSpPr>
            <p:grpSpPr>
              <a:xfrm>
                <a:off x="5437634" y="5562014"/>
                <a:ext cx="2651125" cy="814389"/>
                <a:chOff x="5437634" y="5562014"/>
                <a:chExt cx="2651125" cy="814389"/>
              </a:xfrm>
            </p:grpSpPr>
            <p:grpSp>
              <p:nvGrpSpPr>
                <p:cNvPr id="29" name="Group 64"/>
                <p:cNvGrpSpPr>
                  <a:grpSpLocks/>
                </p:cNvGrpSpPr>
                <p:nvPr/>
              </p:nvGrpSpPr>
              <p:grpSpPr bwMode="auto">
                <a:xfrm>
                  <a:off x="5437634" y="5562014"/>
                  <a:ext cx="2651125" cy="814389"/>
                  <a:chOff x="2764" y="3162"/>
                  <a:chExt cx="1670" cy="513"/>
                </a:xfrm>
              </p:grpSpPr>
              <p:grpSp>
                <p:nvGrpSpPr>
                  <p:cNvPr id="30" name="Group 63"/>
                  <p:cNvGrpSpPr>
                    <a:grpSpLocks/>
                  </p:cNvGrpSpPr>
                  <p:nvPr/>
                </p:nvGrpSpPr>
                <p:grpSpPr bwMode="auto">
                  <a:xfrm>
                    <a:off x="2764" y="3162"/>
                    <a:ext cx="1076" cy="513"/>
                    <a:chOff x="2764" y="3162"/>
                    <a:chExt cx="1076" cy="513"/>
                  </a:xfrm>
                </p:grpSpPr>
                <p:sp>
                  <p:nvSpPr>
                    <p:cNvPr id="32" name="Line 54"/>
                    <p:cNvSpPr>
                      <a:spLocks noChangeShapeType="1"/>
                    </p:cNvSpPr>
                    <p:nvPr/>
                  </p:nvSpPr>
                  <p:spPr bwMode="auto">
                    <a:xfrm>
                      <a:off x="2764" y="3162"/>
                      <a:ext cx="1076" cy="390"/>
                    </a:xfrm>
                    <a:prstGeom prst="line">
                      <a:avLst/>
                    </a:prstGeom>
                    <a:noFill/>
                    <a:ln w="9525">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Text Box 55"/>
                    <p:cNvSpPr txBox="1">
                      <a:spLocks noChangeArrowheads="1"/>
                    </p:cNvSpPr>
                    <p:nvPr/>
                  </p:nvSpPr>
                  <p:spPr bwMode="auto">
                    <a:xfrm>
                      <a:off x="3176" y="3520"/>
                      <a:ext cx="664" cy="1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algn="ctr" eaLnBrk="1" hangingPunct="1">
                        <a:spcBef>
                          <a:spcPct val="50000"/>
                        </a:spcBef>
                      </a:pPr>
                      <a:r>
                        <a:rPr lang="en-US" sz="1000" dirty="0" smtClean="0">
                          <a:solidFill>
                            <a:schemeClr val="tx1"/>
                          </a:solidFill>
                        </a:rPr>
                        <a:t> </a:t>
                      </a:r>
                      <a:endParaRPr lang="en-US" sz="1000" dirty="0">
                        <a:solidFill>
                          <a:schemeClr val="tx1"/>
                        </a:solidFill>
                      </a:endParaRPr>
                    </a:p>
                  </p:txBody>
                </p:sp>
              </p:grpSp>
              <p:sp>
                <p:nvSpPr>
                  <p:cNvPr id="31" name="Text Box 57"/>
                  <p:cNvSpPr txBox="1">
                    <a:spLocks noChangeArrowheads="1"/>
                  </p:cNvSpPr>
                  <p:nvPr/>
                </p:nvSpPr>
                <p:spPr bwMode="auto">
                  <a:xfrm>
                    <a:off x="3858" y="3464"/>
                    <a:ext cx="576" cy="160"/>
                  </a:xfrm>
                  <a:prstGeom prst="rect">
                    <a:avLst/>
                  </a:prstGeom>
                  <a:noFill/>
                  <a:ln w="952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eaLnBrk="1" hangingPunct="1">
                      <a:spcBef>
                        <a:spcPct val="50000"/>
                      </a:spcBef>
                    </a:pPr>
                    <a:r>
                      <a:rPr lang="en-US" sz="1000" dirty="0" smtClean="0"/>
                      <a:t>workspace</a:t>
                    </a:r>
                    <a:endParaRPr lang="en-US" sz="1000" dirty="0"/>
                  </a:p>
                </p:txBody>
              </p:sp>
            </p:grpSp>
            <p:sp>
              <p:nvSpPr>
                <p:cNvPr id="154" name="TextBox 153"/>
                <p:cNvSpPr txBox="1"/>
                <p:nvPr/>
              </p:nvSpPr>
              <p:spPr>
                <a:xfrm>
                  <a:off x="5607448" y="5723307"/>
                  <a:ext cx="1245241" cy="276999"/>
                </a:xfrm>
                <a:prstGeom prst="rect">
                  <a:avLst/>
                </a:prstGeom>
                <a:solidFill>
                  <a:schemeClr val="accent5">
                    <a:lumMod val="60000"/>
                    <a:lumOff val="40000"/>
                  </a:schemeClr>
                </a:solidFill>
                <a:ln>
                  <a:solidFill>
                    <a:srgbClr val="000000"/>
                  </a:solidFill>
                </a:ln>
              </p:spPr>
              <p:txBody>
                <a:bodyPr wrap="square" rtlCol="0">
                  <a:spAutoFit/>
                </a:bodyPr>
                <a:lstStyle/>
                <a:p>
                  <a:pPr algn="ctr"/>
                  <a:r>
                    <a:rPr lang="en-US" sz="1200" dirty="0" smtClean="0">
                      <a:solidFill>
                        <a:srgbClr val="000000"/>
                      </a:solidFill>
                    </a:rPr>
                    <a:t>VCS Check-out</a:t>
                  </a:r>
                  <a:endParaRPr lang="en-US" sz="1200" dirty="0">
                    <a:solidFill>
                      <a:srgbClr val="000000"/>
                    </a:solidFill>
                  </a:endParaRPr>
                </a:p>
              </p:txBody>
            </p:sp>
          </p:grpSp>
        </p:grpSp>
        <p:sp>
          <p:nvSpPr>
            <p:cNvPr id="167" name="TextBox 166"/>
            <p:cNvSpPr txBox="1"/>
            <p:nvPr/>
          </p:nvSpPr>
          <p:spPr>
            <a:xfrm>
              <a:off x="6073337" y="5203999"/>
              <a:ext cx="367101" cy="389513"/>
            </a:xfrm>
            <a:prstGeom prst="wedgeEllipseCallout">
              <a:avLst>
                <a:gd name="adj1" fmla="val -40563"/>
                <a:gd name="adj2" fmla="val 90972"/>
              </a:avLst>
            </a:prstGeom>
            <a:solidFill>
              <a:schemeClr val="bg1"/>
            </a:solidFill>
            <a:ln>
              <a:solidFill>
                <a:srgbClr val="000000"/>
              </a:solidFill>
            </a:ln>
            <a:effectLst/>
          </p:spPr>
          <p:txBody>
            <a:bodyPr wrap="square" rtlCol="0">
              <a:spAutoFit/>
            </a:bodyPr>
            <a:lstStyle/>
            <a:p>
              <a:r>
                <a:rPr lang="en-US" sz="1200" b="1" dirty="0" smtClean="0">
                  <a:solidFill>
                    <a:srgbClr val="FF0000"/>
                  </a:solidFill>
                </a:rPr>
                <a:t>4</a:t>
              </a:r>
              <a:endParaRPr lang="en-US" sz="1200" b="1" dirty="0">
                <a:solidFill>
                  <a:srgbClr val="FF0000"/>
                </a:solidFill>
              </a:endParaRPr>
            </a:p>
          </p:txBody>
        </p:sp>
      </p:grpSp>
      <p:grpSp>
        <p:nvGrpSpPr>
          <p:cNvPr id="178" name="Group 177"/>
          <p:cNvGrpSpPr/>
          <p:nvPr/>
        </p:nvGrpSpPr>
        <p:grpSpPr>
          <a:xfrm>
            <a:off x="3819012" y="1728112"/>
            <a:ext cx="6519533" cy="4228322"/>
            <a:chOff x="2528052" y="1728112"/>
            <a:chExt cx="6519533" cy="4228322"/>
          </a:xfrm>
        </p:grpSpPr>
        <p:grpSp>
          <p:nvGrpSpPr>
            <p:cNvPr id="172" name="Group 171"/>
            <p:cNvGrpSpPr/>
            <p:nvPr/>
          </p:nvGrpSpPr>
          <p:grpSpPr>
            <a:xfrm>
              <a:off x="7824360" y="5279205"/>
              <a:ext cx="1223225" cy="677229"/>
              <a:chOff x="7768374" y="5353853"/>
              <a:chExt cx="1223225" cy="677229"/>
            </a:xfrm>
          </p:grpSpPr>
          <p:sp>
            <p:nvSpPr>
              <p:cNvPr id="8" name="Rectangle 7"/>
              <p:cNvSpPr/>
              <p:nvPr/>
            </p:nvSpPr>
            <p:spPr>
              <a:xfrm>
                <a:off x="7821318" y="5391643"/>
                <a:ext cx="1170281" cy="617993"/>
              </a:xfrm>
              <a:prstGeom prst="rect">
                <a:avLst/>
              </a:prstGeom>
              <a:solidFill>
                <a:schemeClr val="accent5">
                  <a:lumMod val="60000"/>
                  <a:lumOff val="40000"/>
                </a:scheme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Group 72"/>
              <p:cNvGrpSpPr>
                <a:grpSpLocks/>
              </p:cNvGrpSpPr>
              <p:nvPr/>
            </p:nvGrpSpPr>
            <p:grpSpPr bwMode="auto">
              <a:xfrm>
                <a:off x="7768374" y="5353853"/>
                <a:ext cx="1222548" cy="677229"/>
                <a:chOff x="4853" y="3031"/>
                <a:chExt cx="669" cy="355"/>
              </a:xfrm>
            </p:grpSpPr>
            <p:sp>
              <p:nvSpPr>
                <p:cNvPr id="56" name="Text Box 71"/>
                <p:cNvSpPr txBox="1">
                  <a:spLocks noChangeArrowheads="1"/>
                </p:cNvSpPr>
                <p:nvPr/>
              </p:nvSpPr>
              <p:spPr bwMode="auto">
                <a:xfrm>
                  <a:off x="4853" y="3031"/>
                  <a:ext cx="669" cy="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eaLnBrk="1" hangingPunct="1"/>
                  <a:r>
                    <a:rPr lang="en-US" sz="1800" dirty="0" smtClean="0">
                      <a:solidFill>
                        <a:srgbClr val="000000"/>
                      </a:solidFill>
                    </a:rPr>
                    <a:t>PDTool</a:t>
                  </a:r>
                  <a:endParaRPr lang="en-US" sz="900" dirty="0" smtClean="0">
                    <a:solidFill>
                      <a:srgbClr val="000000"/>
                    </a:solidFill>
                  </a:endParaRPr>
                </a:p>
                <a:p>
                  <a:pPr eaLnBrk="1" hangingPunct="1"/>
                  <a:r>
                    <a:rPr lang="en-US" sz="1000" dirty="0" smtClean="0">
                      <a:solidFill>
                        <a:srgbClr val="000000"/>
                      </a:solidFill>
                    </a:rPr>
                    <a:t>Deploy </a:t>
                  </a:r>
                  <a:endParaRPr lang="en-US" sz="1000" dirty="0">
                    <a:solidFill>
                      <a:srgbClr val="000000"/>
                    </a:solidFill>
                  </a:endParaRPr>
                </a:p>
                <a:p>
                  <a:pPr eaLnBrk="1" hangingPunct="1"/>
                  <a:r>
                    <a:rPr lang="en-US" sz="1000" dirty="0">
                      <a:solidFill>
                        <a:srgbClr val="000000"/>
                      </a:solidFill>
                    </a:rPr>
                    <a:t>Scripts</a:t>
                  </a:r>
                </a:p>
              </p:txBody>
            </p:sp>
            <p:pic>
              <p:nvPicPr>
                <p:cNvPr id="55" name="Picture 48" descr="gears.png"/>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64" y="3162"/>
                  <a:ext cx="194" cy="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sp>
          <p:nvSpPr>
            <p:cNvPr id="64" name="TextBox 63"/>
            <p:cNvSpPr txBox="1"/>
            <p:nvPr/>
          </p:nvSpPr>
          <p:spPr>
            <a:xfrm>
              <a:off x="5767018" y="1728112"/>
              <a:ext cx="1692275" cy="369332"/>
            </a:xfrm>
            <a:prstGeom prst="rect">
              <a:avLst/>
            </a:prstGeom>
            <a:solidFill>
              <a:schemeClr val="accent5">
                <a:lumMod val="60000"/>
                <a:lumOff val="40000"/>
              </a:schemeClr>
            </a:solidFill>
            <a:ln w="28575">
              <a:solidFill>
                <a:srgbClr val="000000"/>
              </a:solidFill>
            </a:ln>
          </p:spPr>
          <p:txBody>
            <a:bodyPr wrap="square" rtlCol="0">
              <a:spAutoFit/>
            </a:bodyPr>
            <a:lstStyle/>
            <a:p>
              <a:pPr algn="ctr"/>
              <a:r>
                <a:rPr lang="en-US" dirty="0" smtClean="0">
                  <a:solidFill>
                    <a:srgbClr val="000000"/>
                  </a:solidFill>
                </a:rPr>
                <a:t>PDTool Studio</a:t>
              </a:r>
              <a:endParaRPr lang="en-US" dirty="0">
                <a:solidFill>
                  <a:srgbClr val="000000"/>
                </a:solidFill>
              </a:endParaRPr>
            </a:p>
          </p:txBody>
        </p:sp>
        <p:sp>
          <p:nvSpPr>
            <p:cNvPr id="71" name="Text Box 75"/>
            <p:cNvSpPr txBox="1">
              <a:spLocks noChangeArrowheads="1"/>
            </p:cNvSpPr>
            <p:nvPr/>
          </p:nvSpPr>
          <p:spPr bwMode="auto">
            <a:xfrm>
              <a:off x="2528052" y="1747587"/>
              <a:ext cx="558797" cy="338554"/>
            </a:xfrm>
            <a:prstGeom prst="rect">
              <a:avLst/>
            </a:prstGeom>
            <a:solidFill>
              <a:schemeClr val="accent5">
                <a:lumMod val="60000"/>
                <a:lumOff val="40000"/>
              </a:schemeClr>
            </a:solidFill>
            <a:ln w="28575">
              <a:solidFill>
                <a:srgbClr val="000000"/>
              </a:solidFill>
            </a:ln>
            <a:effectLst/>
            <a:extLst/>
          </p:spPr>
          <p:txBody>
            <a:bodyPr wrap="square">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algn="ctr" eaLnBrk="1" hangingPunct="1"/>
              <a:r>
                <a:rPr lang="en-US" sz="800" dirty="0" smtClean="0">
                  <a:solidFill>
                    <a:srgbClr val="000000"/>
                  </a:solidFill>
                </a:rPr>
                <a:t>PDTool Studio</a:t>
              </a:r>
            </a:p>
          </p:txBody>
        </p:sp>
        <p:sp>
          <p:nvSpPr>
            <p:cNvPr id="112" name="Text Box 75"/>
            <p:cNvSpPr txBox="1">
              <a:spLocks noChangeArrowheads="1"/>
            </p:cNvSpPr>
            <p:nvPr/>
          </p:nvSpPr>
          <p:spPr bwMode="auto">
            <a:xfrm>
              <a:off x="3663180" y="1749155"/>
              <a:ext cx="586275" cy="338554"/>
            </a:xfrm>
            <a:prstGeom prst="rect">
              <a:avLst/>
            </a:prstGeom>
            <a:solidFill>
              <a:schemeClr val="accent5">
                <a:lumMod val="60000"/>
                <a:lumOff val="40000"/>
              </a:schemeClr>
            </a:solidFill>
            <a:ln w="28575">
              <a:solidFill>
                <a:srgbClr val="000000"/>
              </a:solidFill>
            </a:ln>
            <a:effectLst/>
            <a:extLst/>
          </p:spPr>
          <p:txBody>
            <a:bodyPr wrap="square">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algn="ctr" eaLnBrk="1" hangingPunct="1"/>
              <a:r>
                <a:rPr lang="en-US" sz="800" dirty="0" smtClean="0">
                  <a:solidFill>
                    <a:srgbClr val="000000"/>
                  </a:solidFill>
                </a:rPr>
                <a:t>PDTool Studio</a:t>
              </a:r>
            </a:p>
          </p:txBody>
        </p:sp>
        <p:sp>
          <p:nvSpPr>
            <p:cNvPr id="113" name="Text Box 75"/>
            <p:cNvSpPr txBox="1">
              <a:spLocks noChangeArrowheads="1"/>
            </p:cNvSpPr>
            <p:nvPr/>
          </p:nvSpPr>
          <p:spPr bwMode="auto">
            <a:xfrm>
              <a:off x="4815222" y="1749155"/>
              <a:ext cx="530478" cy="338554"/>
            </a:xfrm>
            <a:prstGeom prst="rect">
              <a:avLst/>
            </a:prstGeom>
            <a:solidFill>
              <a:schemeClr val="accent5">
                <a:lumMod val="60000"/>
                <a:lumOff val="40000"/>
              </a:schemeClr>
            </a:solidFill>
            <a:ln w="28575">
              <a:solidFill>
                <a:srgbClr val="000000"/>
              </a:solidFill>
            </a:ln>
            <a:effectLst/>
            <a:extLst/>
          </p:spPr>
          <p:txBody>
            <a:bodyPr wrap="square">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algn="ctr" eaLnBrk="1" hangingPunct="1"/>
              <a:r>
                <a:rPr lang="en-US" sz="800" dirty="0" smtClean="0">
                  <a:solidFill>
                    <a:srgbClr val="000000"/>
                  </a:solidFill>
                </a:rPr>
                <a:t>PDTool Studio</a:t>
              </a:r>
            </a:p>
          </p:txBody>
        </p:sp>
        <p:grpSp>
          <p:nvGrpSpPr>
            <p:cNvPr id="173" name="Group 172"/>
            <p:cNvGrpSpPr/>
            <p:nvPr/>
          </p:nvGrpSpPr>
          <p:grpSpPr>
            <a:xfrm>
              <a:off x="6576725" y="2874368"/>
              <a:ext cx="1223225" cy="677229"/>
              <a:chOff x="7768374" y="5353853"/>
              <a:chExt cx="1223225" cy="677229"/>
            </a:xfrm>
          </p:grpSpPr>
          <p:sp>
            <p:nvSpPr>
              <p:cNvPr id="174" name="Rectangle 173"/>
              <p:cNvSpPr/>
              <p:nvPr/>
            </p:nvSpPr>
            <p:spPr>
              <a:xfrm>
                <a:off x="7821318" y="5391643"/>
                <a:ext cx="1170281" cy="617993"/>
              </a:xfrm>
              <a:prstGeom prst="rect">
                <a:avLst/>
              </a:prstGeom>
              <a:solidFill>
                <a:schemeClr val="accent5">
                  <a:lumMod val="60000"/>
                  <a:lumOff val="40000"/>
                </a:scheme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5" name="Group 72"/>
              <p:cNvGrpSpPr>
                <a:grpSpLocks/>
              </p:cNvGrpSpPr>
              <p:nvPr/>
            </p:nvGrpSpPr>
            <p:grpSpPr bwMode="auto">
              <a:xfrm>
                <a:off x="7768374" y="5353853"/>
                <a:ext cx="1222548" cy="677229"/>
                <a:chOff x="4853" y="3031"/>
                <a:chExt cx="669" cy="355"/>
              </a:xfrm>
            </p:grpSpPr>
            <p:sp>
              <p:nvSpPr>
                <p:cNvPr id="176" name="Text Box 71"/>
                <p:cNvSpPr txBox="1">
                  <a:spLocks noChangeArrowheads="1"/>
                </p:cNvSpPr>
                <p:nvPr/>
              </p:nvSpPr>
              <p:spPr bwMode="auto">
                <a:xfrm>
                  <a:off x="4853" y="3031"/>
                  <a:ext cx="669" cy="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eaLnBrk="1" hangingPunct="1"/>
                  <a:r>
                    <a:rPr lang="en-US" sz="1800" dirty="0" smtClean="0">
                      <a:solidFill>
                        <a:srgbClr val="000000"/>
                      </a:solidFill>
                    </a:rPr>
                    <a:t>PDTool</a:t>
                  </a:r>
                  <a:endParaRPr lang="en-US" sz="900" dirty="0" smtClean="0">
                    <a:solidFill>
                      <a:srgbClr val="000000"/>
                    </a:solidFill>
                  </a:endParaRPr>
                </a:p>
                <a:p>
                  <a:pPr eaLnBrk="1" hangingPunct="1"/>
                  <a:r>
                    <a:rPr lang="en-US" sz="1000" dirty="0" smtClean="0">
                      <a:solidFill>
                        <a:srgbClr val="000000"/>
                      </a:solidFill>
                    </a:rPr>
                    <a:t>Deploy </a:t>
                  </a:r>
                  <a:endParaRPr lang="en-US" sz="1000" dirty="0">
                    <a:solidFill>
                      <a:srgbClr val="000000"/>
                    </a:solidFill>
                  </a:endParaRPr>
                </a:p>
                <a:p>
                  <a:pPr eaLnBrk="1" hangingPunct="1"/>
                  <a:r>
                    <a:rPr lang="en-US" sz="1000" dirty="0">
                      <a:solidFill>
                        <a:srgbClr val="000000"/>
                      </a:solidFill>
                    </a:rPr>
                    <a:t>Scripts</a:t>
                  </a:r>
                </a:p>
              </p:txBody>
            </p:sp>
            <p:pic>
              <p:nvPicPr>
                <p:cNvPr id="177" name="Picture 48" descr="gears.png"/>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64" y="3162"/>
                  <a:ext cx="194" cy="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grpSp>
        <p:nvGrpSpPr>
          <p:cNvPr id="168" name="Group 167"/>
          <p:cNvGrpSpPr/>
          <p:nvPr/>
        </p:nvGrpSpPr>
        <p:grpSpPr>
          <a:xfrm>
            <a:off x="6799605" y="2628006"/>
            <a:ext cx="2656304" cy="1013681"/>
            <a:chOff x="5508645" y="2628006"/>
            <a:chExt cx="2656304" cy="1013681"/>
          </a:xfrm>
        </p:grpSpPr>
        <p:grpSp>
          <p:nvGrpSpPr>
            <p:cNvPr id="162" name="Group 161"/>
            <p:cNvGrpSpPr/>
            <p:nvPr/>
          </p:nvGrpSpPr>
          <p:grpSpPr>
            <a:xfrm>
              <a:off x="5508645" y="2764830"/>
              <a:ext cx="2656304" cy="876857"/>
              <a:chOff x="5508645" y="2764830"/>
              <a:chExt cx="2656304" cy="876857"/>
            </a:xfrm>
          </p:grpSpPr>
          <p:grpSp>
            <p:nvGrpSpPr>
              <p:cNvPr id="42" name="Group 60"/>
              <p:cNvGrpSpPr>
                <a:grpSpLocks/>
              </p:cNvGrpSpPr>
              <p:nvPr/>
            </p:nvGrpSpPr>
            <p:grpSpPr bwMode="auto">
              <a:xfrm>
                <a:off x="5508645" y="2764830"/>
                <a:ext cx="1130300" cy="368300"/>
                <a:chOff x="3168" y="1400"/>
                <a:chExt cx="712" cy="232"/>
              </a:xfrm>
            </p:grpSpPr>
            <p:sp>
              <p:nvSpPr>
                <p:cNvPr id="48" name="Line 44"/>
                <p:cNvSpPr>
                  <a:spLocks noChangeShapeType="1"/>
                </p:cNvSpPr>
                <p:nvPr/>
              </p:nvSpPr>
              <p:spPr bwMode="auto">
                <a:xfrm flipV="1">
                  <a:off x="3168" y="1632"/>
                  <a:ext cx="672" cy="0"/>
                </a:xfrm>
                <a:prstGeom prst="line">
                  <a:avLst/>
                </a:prstGeom>
                <a:noFill/>
                <a:ln w="9525">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Text Box 45"/>
                <p:cNvSpPr txBox="1">
                  <a:spLocks noChangeArrowheads="1"/>
                </p:cNvSpPr>
                <p:nvPr/>
              </p:nvSpPr>
              <p:spPr bwMode="auto">
                <a:xfrm>
                  <a:off x="3256" y="1400"/>
                  <a:ext cx="624" cy="1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3000">
                      <a:solidFill>
                        <a:schemeClr val="bg1"/>
                      </a:solidFill>
                      <a:latin typeface="Arial" charset="0"/>
                      <a:ea typeface="ＭＳ Ｐゴシック" pitchFamily="34" charset="-128"/>
                    </a:defRPr>
                  </a:lvl1pPr>
                  <a:lvl2pPr marL="742950" indent="-285750" eaLnBrk="0" hangingPunct="0">
                    <a:defRPr sz="3000">
                      <a:solidFill>
                        <a:schemeClr val="bg1"/>
                      </a:solidFill>
                      <a:latin typeface="Arial" charset="0"/>
                      <a:ea typeface="ＭＳ Ｐゴシック" pitchFamily="34" charset="-128"/>
                    </a:defRPr>
                  </a:lvl2pPr>
                  <a:lvl3pPr marL="1143000" indent="-228600" eaLnBrk="0" hangingPunct="0">
                    <a:defRPr sz="3000">
                      <a:solidFill>
                        <a:schemeClr val="bg1"/>
                      </a:solidFill>
                      <a:latin typeface="Arial" charset="0"/>
                      <a:ea typeface="ＭＳ Ｐゴシック" pitchFamily="34" charset="-128"/>
                    </a:defRPr>
                  </a:lvl3pPr>
                  <a:lvl4pPr marL="1600200" indent="-228600" eaLnBrk="0" hangingPunct="0">
                    <a:defRPr sz="3000">
                      <a:solidFill>
                        <a:schemeClr val="bg1"/>
                      </a:solidFill>
                      <a:latin typeface="Arial" charset="0"/>
                      <a:ea typeface="ＭＳ Ｐゴシック" pitchFamily="34" charset="-128"/>
                    </a:defRPr>
                  </a:lvl4pPr>
                  <a:lvl5pPr marL="2057400" indent="-228600" eaLnBrk="0" hangingPunct="0">
                    <a:defRPr sz="3000">
                      <a:solidFill>
                        <a:schemeClr val="bg1"/>
                      </a:solidFill>
                      <a:latin typeface="Arial" charset="0"/>
                      <a:ea typeface="ＭＳ Ｐゴシック" pitchFamily="34" charset="-128"/>
                    </a:defRPr>
                  </a:lvl5pPr>
                  <a:lvl6pPr marL="2514600" indent="-228600" eaLnBrk="0" fontAlgn="base" hangingPunct="0">
                    <a:spcBef>
                      <a:spcPct val="0"/>
                    </a:spcBef>
                    <a:spcAft>
                      <a:spcPct val="0"/>
                    </a:spcAft>
                    <a:defRPr sz="3000">
                      <a:solidFill>
                        <a:schemeClr val="bg1"/>
                      </a:solidFill>
                      <a:latin typeface="Arial" charset="0"/>
                      <a:ea typeface="ＭＳ Ｐゴシック" pitchFamily="34" charset="-128"/>
                    </a:defRPr>
                  </a:lvl6pPr>
                  <a:lvl7pPr marL="2971800" indent="-228600" eaLnBrk="0" fontAlgn="base" hangingPunct="0">
                    <a:spcBef>
                      <a:spcPct val="0"/>
                    </a:spcBef>
                    <a:spcAft>
                      <a:spcPct val="0"/>
                    </a:spcAft>
                    <a:defRPr sz="3000">
                      <a:solidFill>
                        <a:schemeClr val="bg1"/>
                      </a:solidFill>
                      <a:latin typeface="Arial" charset="0"/>
                      <a:ea typeface="ＭＳ Ｐゴシック" pitchFamily="34" charset="-128"/>
                    </a:defRPr>
                  </a:lvl7pPr>
                  <a:lvl8pPr marL="3429000" indent="-228600" eaLnBrk="0" fontAlgn="base" hangingPunct="0">
                    <a:spcBef>
                      <a:spcPct val="0"/>
                    </a:spcBef>
                    <a:spcAft>
                      <a:spcPct val="0"/>
                    </a:spcAft>
                    <a:defRPr sz="3000">
                      <a:solidFill>
                        <a:schemeClr val="bg1"/>
                      </a:solidFill>
                      <a:latin typeface="Arial" charset="0"/>
                      <a:ea typeface="ＭＳ Ｐゴシック" pitchFamily="34" charset="-128"/>
                    </a:defRPr>
                  </a:lvl8pPr>
                  <a:lvl9pPr marL="3886200" indent="-228600" eaLnBrk="0" fontAlgn="base" hangingPunct="0">
                    <a:spcBef>
                      <a:spcPct val="0"/>
                    </a:spcBef>
                    <a:spcAft>
                      <a:spcPct val="0"/>
                    </a:spcAft>
                    <a:defRPr sz="3000">
                      <a:solidFill>
                        <a:schemeClr val="bg1"/>
                      </a:solidFill>
                      <a:latin typeface="Arial" charset="0"/>
                      <a:ea typeface="ＭＳ Ｐゴシック" pitchFamily="34" charset="-128"/>
                    </a:defRPr>
                  </a:lvl9pPr>
                </a:lstStyle>
                <a:p>
                  <a:pPr algn="ctr" eaLnBrk="1" hangingPunct="1">
                    <a:spcBef>
                      <a:spcPct val="50000"/>
                    </a:spcBef>
                  </a:pPr>
                  <a:r>
                    <a:rPr lang="en-US" sz="1000" dirty="0" smtClean="0">
                      <a:solidFill>
                        <a:schemeClr val="tx1"/>
                      </a:solidFill>
                    </a:rPr>
                    <a:t> </a:t>
                  </a:r>
                  <a:endParaRPr lang="en-US" sz="1000" dirty="0">
                    <a:solidFill>
                      <a:schemeClr val="tx1"/>
                    </a:solidFill>
                  </a:endParaRPr>
                </a:p>
              </p:txBody>
            </p:sp>
          </p:grpSp>
          <p:sp>
            <p:nvSpPr>
              <p:cNvPr id="45" name="Line 80"/>
              <p:cNvSpPr>
                <a:spLocks noChangeShapeType="1"/>
              </p:cNvSpPr>
              <p:nvPr/>
            </p:nvSpPr>
            <p:spPr bwMode="auto">
              <a:xfrm flipV="1">
                <a:off x="7792210" y="3146532"/>
                <a:ext cx="372739" cy="1"/>
              </a:xfrm>
              <a:prstGeom prst="line">
                <a:avLst/>
              </a:prstGeom>
              <a:noFill/>
              <a:ln w="9525">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1" name="TextBox 150"/>
              <p:cNvSpPr txBox="1"/>
              <p:nvPr/>
            </p:nvSpPr>
            <p:spPr>
              <a:xfrm>
                <a:off x="5574894" y="3180022"/>
                <a:ext cx="935852" cy="461665"/>
              </a:xfrm>
              <a:prstGeom prst="rect">
                <a:avLst/>
              </a:prstGeom>
              <a:solidFill>
                <a:schemeClr val="accent5">
                  <a:lumMod val="60000"/>
                  <a:lumOff val="40000"/>
                </a:schemeClr>
              </a:solidFill>
              <a:ln>
                <a:solidFill>
                  <a:srgbClr val="000000"/>
                </a:solidFill>
              </a:ln>
            </p:spPr>
            <p:txBody>
              <a:bodyPr wrap="square" rtlCol="0">
                <a:spAutoFit/>
              </a:bodyPr>
              <a:lstStyle/>
              <a:p>
                <a:pPr algn="ctr"/>
                <a:r>
                  <a:rPr lang="en-US" sz="1200" dirty="0" smtClean="0">
                    <a:solidFill>
                      <a:srgbClr val="000000"/>
                    </a:solidFill>
                  </a:rPr>
                  <a:t>Export Import</a:t>
                </a:r>
                <a:endParaRPr lang="en-US" sz="1200" dirty="0">
                  <a:solidFill>
                    <a:srgbClr val="000000"/>
                  </a:solidFill>
                </a:endParaRPr>
              </a:p>
            </p:txBody>
          </p:sp>
        </p:grpSp>
        <p:sp>
          <p:nvSpPr>
            <p:cNvPr id="164" name="TextBox 163"/>
            <p:cNvSpPr txBox="1"/>
            <p:nvPr/>
          </p:nvSpPr>
          <p:spPr>
            <a:xfrm>
              <a:off x="5960094" y="2628006"/>
              <a:ext cx="367101" cy="389513"/>
            </a:xfrm>
            <a:prstGeom prst="wedgeEllipseCallout">
              <a:avLst>
                <a:gd name="adj1" fmla="val -50427"/>
                <a:gd name="adj2" fmla="val 95621"/>
              </a:avLst>
            </a:prstGeom>
            <a:solidFill>
              <a:schemeClr val="bg1"/>
            </a:solidFill>
            <a:ln>
              <a:solidFill>
                <a:srgbClr val="000000"/>
              </a:solidFill>
            </a:ln>
            <a:effectLst/>
          </p:spPr>
          <p:txBody>
            <a:bodyPr wrap="square" rtlCol="0">
              <a:spAutoFit/>
            </a:bodyPr>
            <a:lstStyle/>
            <a:p>
              <a:r>
                <a:rPr lang="en-US" sz="1200" b="1" dirty="0" smtClean="0">
                  <a:solidFill>
                    <a:srgbClr val="FF0000"/>
                  </a:solidFill>
                </a:rPr>
                <a:t>1</a:t>
              </a:r>
              <a:endParaRPr lang="en-US" sz="1200" b="1" dirty="0">
                <a:solidFill>
                  <a:srgbClr val="FF0000"/>
                </a:solidFill>
              </a:endParaRPr>
            </a:p>
          </p:txBody>
        </p:sp>
      </p:grpSp>
      <p:sp>
        <p:nvSpPr>
          <p:cNvPr id="119" name="Rectangle 3"/>
          <p:cNvSpPr txBox="1">
            <a:spLocks/>
          </p:cNvSpPr>
          <p:nvPr/>
        </p:nvSpPr>
        <p:spPr>
          <a:xfrm>
            <a:off x="560581" y="944449"/>
            <a:ext cx="3421483" cy="5105400"/>
          </a:xfrm>
          <a:prstGeom prst="rect">
            <a:avLst/>
          </a:prstGeom>
        </p:spPr>
        <p:txBody>
          <a:bodyPr>
            <a:noAutofit/>
          </a:bodyPr>
          <a:lst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chemeClr val="bg1"/>
              </a:buClr>
            </a:pPr>
            <a:r>
              <a:rPr lang="en-US" dirty="0" smtClean="0">
                <a:ea typeface="ＭＳ Ｐゴシック" pitchFamily="34" charset="-128"/>
              </a:rPr>
              <a:t>Scenario 1</a:t>
            </a:r>
          </a:p>
          <a:p>
            <a:pPr lvl="1">
              <a:buClr>
                <a:schemeClr val="bg1"/>
              </a:buClr>
            </a:pPr>
            <a:r>
              <a:rPr lang="en-US" dirty="0" smtClean="0">
                <a:ea typeface="ＭＳ Ｐゴシック" pitchFamily="34" charset="-128"/>
              </a:rPr>
              <a:t> Archive (.car) file based deployment between source and target server.  Scripts executed on target server.</a:t>
            </a:r>
          </a:p>
          <a:p>
            <a:pPr>
              <a:buClr>
                <a:schemeClr val="bg1"/>
              </a:buClr>
            </a:pPr>
            <a:r>
              <a:rPr lang="en-US" dirty="0" smtClean="0">
                <a:ea typeface="ＭＳ Ｐゴシック" pitchFamily="34" charset="-128"/>
              </a:rPr>
              <a:t>Scenario 2</a:t>
            </a:r>
          </a:p>
          <a:p>
            <a:pPr lvl="1">
              <a:buClr>
                <a:schemeClr val="bg1"/>
              </a:buClr>
            </a:pPr>
            <a:r>
              <a:rPr lang="en-US" dirty="0">
                <a:ea typeface="ＭＳ Ｐゴシック" pitchFamily="34" charset="-128"/>
              </a:rPr>
              <a:t> </a:t>
            </a:r>
            <a:r>
              <a:rPr lang="en-US" dirty="0" smtClean="0">
                <a:ea typeface="ＭＳ Ｐゴシック" pitchFamily="34" charset="-128"/>
              </a:rPr>
              <a:t>Developer checks in resources to VCS</a:t>
            </a:r>
          </a:p>
          <a:p>
            <a:pPr>
              <a:buClr>
                <a:schemeClr val="bg1"/>
              </a:buClr>
            </a:pPr>
            <a:r>
              <a:rPr lang="en-US" dirty="0" smtClean="0">
                <a:ea typeface="ＭＳ Ｐゴシック" pitchFamily="34" charset="-128"/>
              </a:rPr>
              <a:t>Scenario 3</a:t>
            </a:r>
          </a:p>
          <a:p>
            <a:pPr lvl="1">
              <a:buClr>
                <a:schemeClr val="bg1"/>
              </a:buClr>
            </a:pPr>
            <a:r>
              <a:rPr lang="en-US" dirty="0" smtClean="0">
                <a:ea typeface="ＭＳ Ｐゴシック" pitchFamily="34" charset="-128"/>
              </a:rPr>
              <a:t> VCS based deployment.  Scripts executed on target CIS server.</a:t>
            </a:r>
          </a:p>
          <a:p>
            <a:pPr>
              <a:buClr>
                <a:schemeClr val="bg1"/>
              </a:buClr>
            </a:pPr>
            <a:r>
              <a:rPr lang="en-US" dirty="0" smtClean="0">
                <a:ea typeface="ＭＳ Ｐゴシック" pitchFamily="34" charset="-128"/>
              </a:rPr>
              <a:t>Scenario 4</a:t>
            </a:r>
          </a:p>
          <a:p>
            <a:pPr lvl="1">
              <a:buClr>
                <a:schemeClr val="bg1"/>
              </a:buClr>
            </a:pPr>
            <a:r>
              <a:rPr lang="en-US" dirty="0" smtClean="0">
                <a:ea typeface="ＭＳ Ｐゴシック" pitchFamily="34" charset="-128"/>
              </a:rPr>
              <a:t> VCS-based deployment.  Scripts executed on deployment server.</a:t>
            </a:r>
            <a:endParaRPr lang="en-US" dirty="0">
              <a:ea typeface="ＭＳ Ｐゴシック" pitchFamily="34" charset="-128"/>
            </a:endParaRPr>
          </a:p>
        </p:txBody>
      </p:sp>
    </p:spTree>
    <p:extLst>
      <p:ext uri="{BB962C8B-B14F-4D97-AF65-F5344CB8AC3E}">
        <p14:creationId xmlns:p14="http://schemas.microsoft.com/office/powerpoint/2010/main" val="391770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78"/>
                                        </p:tgtEl>
                                        <p:attrNameLst>
                                          <p:attrName>style.visibility</p:attrName>
                                        </p:attrNameLst>
                                      </p:cBhvr>
                                      <p:to>
                                        <p:strVal val="visible"/>
                                      </p:to>
                                    </p:set>
                                    <p:animEffect transition="in" filter="barn(inVertical)">
                                      <p:cBhvr>
                                        <p:cTn id="7" dur="500"/>
                                        <p:tgtEl>
                                          <p:spTgt spid="17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19">
                                            <p:txEl>
                                              <p:pRg st="0" end="0"/>
                                            </p:txEl>
                                          </p:spTgt>
                                        </p:tgtEl>
                                        <p:attrNameLst>
                                          <p:attrName>style.visibility</p:attrName>
                                        </p:attrNameLst>
                                      </p:cBhvr>
                                      <p:to>
                                        <p:strVal val="visible"/>
                                      </p:to>
                                    </p:set>
                                    <p:animEffect transition="in" filter="wipe(up)">
                                      <p:cBhvr>
                                        <p:cTn id="12" dur="1000"/>
                                        <p:tgtEl>
                                          <p:spTgt spid="119">
                                            <p:txEl>
                                              <p:pRg st="0" end="0"/>
                                            </p:txEl>
                                          </p:spTgt>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119">
                                            <p:txEl>
                                              <p:pRg st="1" end="1"/>
                                            </p:txEl>
                                          </p:spTgt>
                                        </p:tgtEl>
                                        <p:attrNameLst>
                                          <p:attrName>style.visibility</p:attrName>
                                        </p:attrNameLst>
                                      </p:cBhvr>
                                      <p:to>
                                        <p:strVal val="visible"/>
                                      </p:to>
                                    </p:set>
                                    <p:animEffect transition="in" filter="wipe(up)">
                                      <p:cBhvr>
                                        <p:cTn id="15" dur="1000"/>
                                        <p:tgtEl>
                                          <p:spTgt spid="119">
                                            <p:txEl>
                                              <p:pRg st="1" end="1"/>
                                            </p:txEl>
                                          </p:spTgt>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168"/>
                                        </p:tgtEl>
                                        <p:attrNameLst>
                                          <p:attrName>style.visibility</p:attrName>
                                        </p:attrNameLst>
                                      </p:cBhvr>
                                      <p:to>
                                        <p:strVal val="visible"/>
                                      </p:to>
                                    </p:set>
                                    <p:animEffect transition="in" filter="wipe(left)">
                                      <p:cBhvr>
                                        <p:cTn id="19" dur="500"/>
                                        <p:tgtEl>
                                          <p:spTgt spid="16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119">
                                            <p:txEl>
                                              <p:pRg st="2" end="2"/>
                                            </p:txEl>
                                          </p:spTgt>
                                        </p:tgtEl>
                                        <p:attrNameLst>
                                          <p:attrName>style.visibility</p:attrName>
                                        </p:attrNameLst>
                                      </p:cBhvr>
                                      <p:to>
                                        <p:strVal val="visible"/>
                                      </p:to>
                                    </p:set>
                                    <p:animEffect transition="in" filter="wipe(up)">
                                      <p:cBhvr>
                                        <p:cTn id="24" dur="1000"/>
                                        <p:tgtEl>
                                          <p:spTgt spid="119">
                                            <p:txEl>
                                              <p:pRg st="2" end="2"/>
                                            </p:txEl>
                                          </p:spTgt>
                                        </p:tgtEl>
                                      </p:cBhvr>
                                    </p:animEffect>
                                  </p:childTnLst>
                                </p:cTn>
                              </p:par>
                              <p:par>
                                <p:cTn id="25" presetID="22" presetClass="entr" presetSubtype="1" fill="hold" grpId="0" nodeType="withEffect">
                                  <p:stCondLst>
                                    <p:cond delay="0"/>
                                  </p:stCondLst>
                                  <p:childTnLst>
                                    <p:set>
                                      <p:cBhvr>
                                        <p:cTn id="26" dur="1" fill="hold">
                                          <p:stCondLst>
                                            <p:cond delay="0"/>
                                          </p:stCondLst>
                                        </p:cTn>
                                        <p:tgtEl>
                                          <p:spTgt spid="119">
                                            <p:txEl>
                                              <p:pRg st="3" end="3"/>
                                            </p:txEl>
                                          </p:spTgt>
                                        </p:tgtEl>
                                        <p:attrNameLst>
                                          <p:attrName>style.visibility</p:attrName>
                                        </p:attrNameLst>
                                      </p:cBhvr>
                                      <p:to>
                                        <p:strVal val="visible"/>
                                      </p:to>
                                    </p:set>
                                    <p:animEffect transition="in" filter="wipe(up)">
                                      <p:cBhvr>
                                        <p:cTn id="27" dur="1000"/>
                                        <p:tgtEl>
                                          <p:spTgt spid="119">
                                            <p:txEl>
                                              <p:pRg st="3" end="3"/>
                                            </p:txEl>
                                          </p:spTgt>
                                        </p:tgtEl>
                                      </p:cBhvr>
                                    </p:animEffect>
                                  </p:childTnLst>
                                </p:cTn>
                              </p:par>
                            </p:childTnLst>
                          </p:cTn>
                        </p:par>
                        <p:par>
                          <p:cTn id="28" fill="hold">
                            <p:stCondLst>
                              <p:cond delay="1000"/>
                            </p:stCondLst>
                            <p:childTnLst>
                              <p:par>
                                <p:cTn id="29" presetID="22" presetClass="entr" presetSubtype="1" fill="hold" nodeType="afterEffect">
                                  <p:stCondLst>
                                    <p:cond delay="500"/>
                                  </p:stCondLst>
                                  <p:childTnLst>
                                    <p:set>
                                      <p:cBhvr>
                                        <p:cTn id="30" dur="1" fill="hold">
                                          <p:stCondLst>
                                            <p:cond delay="0"/>
                                          </p:stCondLst>
                                        </p:cTn>
                                        <p:tgtEl>
                                          <p:spTgt spid="169"/>
                                        </p:tgtEl>
                                        <p:attrNameLst>
                                          <p:attrName>style.visibility</p:attrName>
                                        </p:attrNameLst>
                                      </p:cBhvr>
                                      <p:to>
                                        <p:strVal val="visible"/>
                                      </p:to>
                                    </p:set>
                                    <p:animEffect transition="in" filter="wipe(up)">
                                      <p:cBhvr>
                                        <p:cTn id="31" dur="500"/>
                                        <p:tgtEl>
                                          <p:spTgt spid="169"/>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grpId="0" nodeType="clickEffect">
                                  <p:stCondLst>
                                    <p:cond delay="0"/>
                                  </p:stCondLst>
                                  <p:childTnLst>
                                    <p:set>
                                      <p:cBhvr>
                                        <p:cTn id="35" dur="1" fill="hold">
                                          <p:stCondLst>
                                            <p:cond delay="0"/>
                                          </p:stCondLst>
                                        </p:cTn>
                                        <p:tgtEl>
                                          <p:spTgt spid="119">
                                            <p:txEl>
                                              <p:pRg st="4" end="4"/>
                                            </p:txEl>
                                          </p:spTgt>
                                        </p:tgtEl>
                                        <p:attrNameLst>
                                          <p:attrName>style.visibility</p:attrName>
                                        </p:attrNameLst>
                                      </p:cBhvr>
                                      <p:to>
                                        <p:strVal val="visible"/>
                                      </p:to>
                                    </p:set>
                                    <p:animEffect transition="in" filter="wipe(up)">
                                      <p:cBhvr>
                                        <p:cTn id="36" dur="1000"/>
                                        <p:tgtEl>
                                          <p:spTgt spid="119">
                                            <p:txEl>
                                              <p:pRg st="4" end="4"/>
                                            </p:txEl>
                                          </p:spTgt>
                                        </p:tgtEl>
                                      </p:cBhvr>
                                    </p:animEffect>
                                  </p:childTnLst>
                                </p:cTn>
                              </p:par>
                              <p:par>
                                <p:cTn id="37" presetID="22" presetClass="entr" presetSubtype="1" fill="hold" grpId="0" nodeType="withEffect">
                                  <p:stCondLst>
                                    <p:cond delay="0"/>
                                  </p:stCondLst>
                                  <p:childTnLst>
                                    <p:set>
                                      <p:cBhvr>
                                        <p:cTn id="38" dur="1" fill="hold">
                                          <p:stCondLst>
                                            <p:cond delay="0"/>
                                          </p:stCondLst>
                                        </p:cTn>
                                        <p:tgtEl>
                                          <p:spTgt spid="119">
                                            <p:txEl>
                                              <p:pRg st="5" end="5"/>
                                            </p:txEl>
                                          </p:spTgt>
                                        </p:tgtEl>
                                        <p:attrNameLst>
                                          <p:attrName>style.visibility</p:attrName>
                                        </p:attrNameLst>
                                      </p:cBhvr>
                                      <p:to>
                                        <p:strVal val="visible"/>
                                      </p:to>
                                    </p:set>
                                    <p:animEffect transition="in" filter="wipe(up)">
                                      <p:cBhvr>
                                        <p:cTn id="39" dur="1000"/>
                                        <p:tgtEl>
                                          <p:spTgt spid="119">
                                            <p:txEl>
                                              <p:pRg st="5" end="5"/>
                                            </p:txEl>
                                          </p:spTgt>
                                        </p:tgtEl>
                                      </p:cBhvr>
                                    </p:animEffect>
                                  </p:childTnLst>
                                </p:cTn>
                              </p:par>
                            </p:childTnLst>
                          </p:cTn>
                        </p:par>
                        <p:par>
                          <p:cTn id="40" fill="hold">
                            <p:stCondLst>
                              <p:cond delay="1000"/>
                            </p:stCondLst>
                            <p:childTnLst>
                              <p:par>
                                <p:cTn id="41" presetID="22" presetClass="entr" presetSubtype="4" fill="hold" nodeType="afterEffect">
                                  <p:stCondLst>
                                    <p:cond delay="500"/>
                                  </p:stCondLst>
                                  <p:childTnLst>
                                    <p:set>
                                      <p:cBhvr>
                                        <p:cTn id="42" dur="1" fill="hold">
                                          <p:stCondLst>
                                            <p:cond delay="0"/>
                                          </p:stCondLst>
                                        </p:cTn>
                                        <p:tgtEl>
                                          <p:spTgt spid="170"/>
                                        </p:tgtEl>
                                        <p:attrNameLst>
                                          <p:attrName>style.visibility</p:attrName>
                                        </p:attrNameLst>
                                      </p:cBhvr>
                                      <p:to>
                                        <p:strVal val="visible"/>
                                      </p:to>
                                    </p:set>
                                    <p:animEffect transition="in" filter="wipe(down)">
                                      <p:cBhvr>
                                        <p:cTn id="43" dur="500"/>
                                        <p:tgtEl>
                                          <p:spTgt spid="170"/>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grpId="0" nodeType="clickEffect">
                                  <p:stCondLst>
                                    <p:cond delay="0"/>
                                  </p:stCondLst>
                                  <p:childTnLst>
                                    <p:set>
                                      <p:cBhvr>
                                        <p:cTn id="47" dur="1" fill="hold">
                                          <p:stCondLst>
                                            <p:cond delay="0"/>
                                          </p:stCondLst>
                                        </p:cTn>
                                        <p:tgtEl>
                                          <p:spTgt spid="119">
                                            <p:txEl>
                                              <p:pRg st="6" end="6"/>
                                            </p:txEl>
                                          </p:spTgt>
                                        </p:tgtEl>
                                        <p:attrNameLst>
                                          <p:attrName>style.visibility</p:attrName>
                                        </p:attrNameLst>
                                      </p:cBhvr>
                                      <p:to>
                                        <p:strVal val="visible"/>
                                      </p:to>
                                    </p:set>
                                    <p:animEffect transition="in" filter="wipe(up)">
                                      <p:cBhvr>
                                        <p:cTn id="48" dur="1000"/>
                                        <p:tgtEl>
                                          <p:spTgt spid="119">
                                            <p:txEl>
                                              <p:pRg st="6" end="6"/>
                                            </p:txEl>
                                          </p:spTgt>
                                        </p:tgtEl>
                                      </p:cBhvr>
                                    </p:animEffect>
                                  </p:childTnLst>
                                </p:cTn>
                              </p:par>
                              <p:par>
                                <p:cTn id="49" presetID="22" presetClass="entr" presetSubtype="1" fill="hold" grpId="0" nodeType="withEffect">
                                  <p:stCondLst>
                                    <p:cond delay="0"/>
                                  </p:stCondLst>
                                  <p:childTnLst>
                                    <p:set>
                                      <p:cBhvr>
                                        <p:cTn id="50" dur="1" fill="hold">
                                          <p:stCondLst>
                                            <p:cond delay="0"/>
                                          </p:stCondLst>
                                        </p:cTn>
                                        <p:tgtEl>
                                          <p:spTgt spid="119">
                                            <p:txEl>
                                              <p:pRg st="7" end="7"/>
                                            </p:txEl>
                                          </p:spTgt>
                                        </p:tgtEl>
                                        <p:attrNameLst>
                                          <p:attrName>style.visibility</p:attrName>
                                        </p:attrNameLst>
                                      </p:cBhvr>
                                      <p:to>
                                        <p:strVal val="visible"/>
                                      </p:to>
                                    </p:set>
                                    <p:animEffect transition="in" filter="wipe(up)">
                                      <p:cBhvr>
                                        <p:cTn id="51" dur="1000"/>
                                        <p:tgtEl>
                                          <p:spTgt spid="119">
                                            <p:txEl>
                                              <p:pRg st="7" end="7"/>
                                            </p:txEl>
                                          </p:spTgt>
                                        </p:tgtEl>
                                      </p:cBhvr>
                                    </p:animEffect>
                                  </p:childTnLst>
                                </p:cTn>
                              </p:par>
                            </p:childTnLst>
                          </p:cTn>
                        </p:par>
                        <p:par>
                          <p:cTn id="52" fill="hold">
                            <p:stCondLst>
                              <p:cond delay="1000"/>
                            </p:stCondLst>
                            <p:childTnLst>
                              <p:par>
                                <p:cTn id="53" presetID="22" presetClass="entr" presetSubtype="8" fill="hold" nodeType="afterEffect">
                                  <p:stCondLst>
                                    <p:cond delay="0"/>
                                  </p:stCondLst>
                                  <p:childTnLst>
                                    <p:set>
                                      <p:cBhvr>
                                        <p:cTn id="54" dur="1" fill="hold">
                                          <p:stCondLst>
                                            <p:cond delay="0"/>
                                          </p:stCondLst>
                                        </p:cTn>
                                        <p:tgtEl>
                                          <p:spTgt spid="171"/>
                                        </p:tgtEl>
                                        <p:attrNameLst>
                                          <p:attrName>style.visibility</p:attrName>
                                        </p:attrNameLst>
                                      </p:cBhvr>
                                      <p:to>
                                        <p:strVal val="visible"/>
                                      </p:to>
                                    </p:set>
                                    <p:animEffect transition="in" filter="wipe(left)">
                                      <p:cBhvr>
                                        <p:cTn id="55" dur="5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p:cNvSpPr>
          <p:nvPr>
            <p:ph type="title" idx="4294967295"/>
          </p:nvPr>
        </p:nvSpPr>
        <p:spPr>
          <a:xfrm>
            <a:off x="609441" y="76200"/>
            <a:ext cx="11376237" cy="685800"/>
          </a:xfrm>
        </p:spPr>
        <p:txBody>
          <a:bodyPr/>
          <a:lstStyle/>
          <a:p>
            <a:r>
              <a:rPr lang="en-US" dirty="0" smtClean="0">
                <a:ea typeface="ＭＳ Ｐゴシック" pitchFamily="34" charset="-128"/>
              </a:rPr>
              <a:t>Deployment Swim Lane Matrix</a:t>
            </a:r>
          </a:p>
        </p:txBody>
      </p:sp>
      <p:sp>
        <p:nvSpPr>
          <p:cNvPr id="28675" name="Rectangle 3"/>
          <p:cNvSpPr>
            <a:spLocks noGrp="1"/>
          </p:cNvSpPr>
          <p:nvPr>
            <p:ph type="body" idx="4294967295"/>
          </p:nvPr>
        </p:nvSpPr>
        <p:spPr>
          <a:xfrm>
            <a:off x="304721" y="1066800"/>
            <a:ext cx="11579384" cy="5562600"/>
          </a:xfrm>
          <a:prstGeom prst="rect">
            <a:avLst/>
          </a:prstGeom>
        </p:spPr>
        <p:txBody>
          <a:bodyPr/>
          <a:lstStyle/>
          <a:p>
            <a:pPr>
              <a:lnSpc>
                <a:spcPct val="80000"/>
              </a:lnSpc>
              <a:defRPr/>
            </a:pPr>
            <a:endParaRPr lang="en-US" dirty="0" smtClean="0"/>
          </a:p>
          <a:p>
            <a:pPr>
              <a:lnSpc>
                <a:spcPct val="80000"/>
              </a:lnSpc>
              <a:defRPr/>
            </a:pPr>
            <a:endParaRPr lang="en-US" dirty="0" smtClean="0"/>
          </a:p>
          <a:p>
            <a:pPr lvl="1">
              <a:lnSpc>
                <a:spcPct val="80000"/>
              </a:lnSpc>
              <a:defRPr/>
            </a:pPr>
            <a:endParaRPr lang="en-US" dirty="0" smtClean="0"/>
          </a:p>
        </p:txBody>
      </p:sp>
      <p:graphicFrame>
        <p:nvGraphicFramePr>
          <p:cNvPr id="2" name="Table 1"/>
          <p:cNvGraphicFramePr>
            <a:graphicFrameLocks noGrp="1"/>
          </p:cNvGraphicFramePr>
          <p:nvPr>
            <p:extLst>
              <p:ext uri="{D42A27DB-BD31-4B8C-83A1-F6EECF244321}">
                <p14:modId xmlns:p14="http://schemas.microsoft.com/office/powerpoint/2010/main" val="3267899444"/>
              </p:ext>
            </p:extLst>
          </p:nvPr>
        </p:nvGraphicFramePr>
        <p:xfrm>
          <a:off x="812589" y="1447800"/>
          <a:ext cx="11173091" cy="4570820"/>
        </p:xfrm>
        <a:graphic>
          <a:graphicData uri="http://schemas.openxmlformats.org/drawingml/2006/table">
            <a:tbl>
              <a:tblPr firstRow="1" bandRow="1">
                <a:tableStyleId>{5C22544A-7EE6-4342-B048-85BDC9FD1C3A}</a:tableStyleId>
              </a:tblPr>
              <a:tblGrid>
                <a:gridCol w="1758723"/>
                <a:gridCol w="1491630"/>
                <a:gridCol w="1422030"/>
                <a:gridCol w="1726750"/>
                <a:gridCol w="1566867"/>
                <a:gridCol w="1683487"/>
                <a:gridCol w="1523604"/>
              </a:tblGrid>
              <a:tr h="473133">
                <a:tc>
                  <a:txBody>
                    <a:bodyPr/>
                    <a:lstStyle/>
                    <a:p>
                      <a:endParaRPr lang="en-US" sz="1400" dirty="0"/>
                    </a:p>
                  </a:txBody>
                  <a:tcPr marL="121888" marR="121888"/>
                </a:tc>
                <a:tc>
                  <a:txBody>
                    <a:bodyPr/>
                    <a:lstStyle/>
                    <a:p>
                      <a:r>
                        <a:rPr lang="en-US" sz="1600" dirty="0" smtClean="0"/>
                        <a:t>DEV</a:t>
                      </a:r>
                      <a:endParaRPr lang="en-US" sz="1600" dirty="0"/>
                    </a:p>
                  </a:txBody>
                  <a:tcPr marL="121888" marR="121888"/>
                </a:tc>
                <a:tc>
                  <a:txBody>
                    <a:bodyPr/>
                    <a:lstStyle/>
                    <a:p>
                      <a:r>
                        <a:rPr lang="en-US" sz="1600" dirty="0" smtClean="0"/>
                        <a:t>CIT</a:t>
                      </a:r>
                      <a:endParaRPr lang="en-US" sz="1600" dirty="0"/>
                    </a:p>
                  </a:txBody>
                  <a:tcPr marL="121888" marR="121888"/>
                </a:tc>
                <a:tc>
                  <a:txBody>
                    <a:bodyPr/>
                    <a:lstStyle/>
                    <a:p>
                      <a:r>
                        <a:rPr lang="en-US" sz="1600" dirty="0" smtClean="0"/>
                        <a:t>SIT</a:t>
                      </a:r>
                      <a:endParaRPr lang="en-US" sz="1600" dirty="0"/>
                    </a:p>
                  </a:txBody>
                  <a:tcPr marL="121888" marR="121888"/>
                </a:tc>
                <a:tc>
                  <a:txBody>
                    <a:bodyPr/>
                    <a:lstStyle/>
                    <a:p>
                      <a:r>
                        <a:rPr lang="en-US" sz="1600" dirty="0" smtClean="0"/>
                        <a:t>UAT</a:t>
                      </a:r>
                      <a:endParaRPr lang="en-US" sz="1600" dirty="0"/>
                    </a:p>
                  </a:txBody>
                  <a:tcPr marL="121888" marR="121888"/>
                </a:tc>
                <a:tc>
                  <a:txBody>
                    <a:bodyPr/>
                    <a:lstStyle/>
                    <a:p>
                      <a:r>
                        <a:rPr lang="en-US" sz="1600" dirty="0" smtClean="0"/>
                        <a:t>TT</a:t>
                      </a:r>
                      <a:endParaRPr lang="en-US" sz="1600" dirty="0"/>
                    </a:p>
                  </a:txBody>
                  <a:tcPr marL="121888" marR="121888"/>
                </a:tc>
                <a:tc>
                  <a:txBody>
                    <a:bodyPr/>
                    <a:lstStyle/>
                    <a:p>
                      <a:r>
                        <a:rPr lang="en-US" sz="1600" dirty="0" smtClean="0"/>
                        <a:t>PROD</a:t>
                      </a:r>
                      <a:endParaRPr lang="en-US" sz="1600" dirty="0"/>
                    </a:p>
                  </a:txBody>
                  <a:tcPr marL="121888" marR="121888"/>
                </a:tc>
              </a:tr>
              <a:tr h="517467">
                <a:tc>
                  <a:txBody>
                    <a:bodyPr/>
                    <a:lstStyle/>
                    <a:p>
                      <a:r>
                        <a:rPr lang="en-US" sz="1600" dirty="0" smtClean="0"/>
                        <a:t>Developer</a:t>
                      </a:r>
                      <a:endParaRPr lang="en-US" sz="1600" dirty="0"/>
                    </a:p>
                  </a:txBody>
                  <a:tcPr marL="121888" marR="121888"/>
                </a:tc>
                <a:tc>
                  <a:txBody>
                    <a:bodyPr/>
                    <a:lstStyle/>
                    <a:p>
                      <a:r>
                        <a:rPr lang="en-US" sz="1200" dirty="0" smtClean="0"/>
                        <a:t>VCS Check-in</a:t>
                      </a:r>
                      <a:endParaRPr lang="en-US" sz="1200" dirty="0"/>
                    </a:p>
                  </a:txBody>
                  <a:tcPr marL="121888" marR="121888"/>
                </a:tc>
                <a:tc>
                  <a:txBody>
                    <a:bodyPr/>
                    <a:lstStyle/>
                    <a:p>
                      <a:endParaRPr lang="en-US" sz="1200"/>
                    </a:p>
                  </a:txBody>
                  <a:tcPr marL="121888" marR="121888"/>
                </a:tc>
                <a:tc>
                  <a:txBody>
                    <a:bodyPr/>
                    <a:lstStyle/>
                    <a:p>
                      <a:endParaRPr lang="en-US" sz="1200"/>
                    </a:p>
                  </a:txBody>
                  <a:tcPr marL="121888" marR="121888"/>
                </a:tc>
                <a:tc>
                  <a:txBody>
                    <a:bodyPr/>
                    <a:lstStyle/>
                    <a:p>
                      <a:endParaRPr lang="en-US" sz="1200"/>
                    </a:p>
                  </a:txBody>
                  <a:tcPr marL="121888" marR="121888"/>
                </a:tc>
                <a:tc>
                  <a:txBody>
                    <a:bodyPr/>
                    <a:lstStyle/>
                    <a:p>
                      <a:endParaRPr lang="en-US" sz="1200"/>
                    </a:p>
                  </a:txBody>
                  <a:tcPr marL="121888" marR="121888"/>
                </a:tc>
                <a:tc>
                  <a:txBody>
                    <a:bodyPr/>
                    <a:lstStyle/>
                    <a:p>
                      <a:endParaRPr lang="en-US" sz="1200"/>
                    </a:p>
                  </a:txBody>
                  <a:tcPr marL="121888" marR="121888"/>
                </a:tc>
              </a:tr>
              <a:tr h="532707">
                <a:tc>
                  <a:txBody>
                    <a:bodyPr/>
                    <a:lstStyle/>
                    <a:p>
                      <a:r>
                        <a:rPr lang="en-US" sz="1600" dirty="0" smtClean="0"/>
                        <a:t>VCS</a:t>
                      </a:r>
                      <a:r>
                        <a:rPr lang="en-US" sz="1600" baseline="0" dirty="0" smtClean="0"/>
                        <a:t> Admin</a:t>
                      </a:r>
                      <a:endParaRPr lang="en-US" sz="1600" dirty="0"/>
                    </a:p>
                  </a:txBody>
                  <a:tcPr marL="121888" marR="121888"/>
                </a:tc>
                <a:tc>
                  <a:txBody>
                    <a:bodyPr/>
                    <a:lstStyle/>
                    <a:p>
                      <a:r>
                        <a:rPr lang="en-US" sz="1200" dirty="0" smtClean="0"/>
                        <a:t>Prepare Release</a:t>
                      </a:r>
                      <a:endParaRPr lang="en-US" sz="1200" dirty="0"/>
                    </a:p>
                  </a:txBody>
                  <a:tcPr marL="121888" marR="121888"/>
                </a:tc>
                <a:tc>
                  <a:txBody>
                    <a:bodyPr/>
                    <a:lstStyle/>
                    <a:p>
                      <a:endParaRPr lang="en-US" sz="1200"/>
                    </a:p>
                  </a:txBody>
                  <a:tcPr marL="121888" marR="121888"/>
                </a:tc>
                <a:tc>
                  <a:txBody>
                    <a:bodyPr/>
                    <a:lstStyle/>
                    <a:p>
                      <a:endParaRPr lang="en-US" sz="1200"/>
                    </a:p>
                  </a:txBody>
                  <a:tcPr marL="121888" marR="121888"/>
                </a:tc>
                <a:tc>
                  <a:txBody>
                    <a:bodyPr/>
                    <a:lstStyle/>
                    <a:p>
                      <a:endParaRPr lang="en-US" sz="1200"/>
                    </a:p>
                  </a:txBody>
                  <a:tcPr marL="121888" marR="121888"/>
                </a:tc>
                <a:tc>
                  <a:txBody>
                    <a:bodyPr/>
                    <a:lstStyle/>
                    <a:p>
                      <a:endParaRPr lang="en-US" sz="1200"/>
                    </a:p>
                  </a:txBody>
                  <a:tcPr marL="121888" marR="121888"/>
                </a:tc>
                <a:tc>
                  <a:txBody>
                    <a:bodyPr/>
                    <a:lstStyle/>
                    <a:p>
                      <a:endParaRPr lang="en-US" sz="1200"/>
                    </a:p>
                  </a:txBody>
                  <a:tcPr marL="121888" marR="121888"/>
                </a:tc>
              </a:tr>
              <a:tr h="1067493">
                <a:tc>
                  <a:txBody>
                    <a:bodyPr/>
                    <a:lstStyle/>
                    <a:p>
                      <a:r>
                        <a:rPr lang="en-US" sz="1600" dirty="0" smtClean="0"/>
                        <a:t>Architect</a:t>
                      </a:r>
                      <a:endParaRPr lang="en-US" sz="1600" dirty="0"/>
                    </a:p>
                  </a:txBody>
                  <a:tcPr marL="121888" marR="121888"/>
                </a:tc>
                <a:tc>
                  <a:txBody>
                    <a:bodyPr/>
                    <a:lstStyle/>
                    <a:p>
                      <a:r>
                        <a:rPr lang="en-US" sz="1200" dirty="0" smtClean="0"/>
                        <a:t>- Develop</a:t>
                      </a:r>
                      <a:r>
                        <a:rPr lang="en-US" sz="1200" baseline="0" dirty="0" smtClean="0"/>
                        <a:t> Deployment Plans</a:t>
                      </a:r>
                    </a:p>
                    <a:p>
                      <a:r>
                        <a:rPr lang="en-US" sz="1200" baseline="0" dirty="0" smtClean="0"/>
                        <a:t>- Execute Smoke Test</a:t>
                      </a:r>
                      <a:endParaRPr lang="en-US" sz="1200" dirty="0"/>
                    </a:p>
                  </a:txBody>
                  <a:tcPr marL="121888" marR="121888"/>
                </a:tc>
                <a:tc>
                  <a:txBody>
                    <a:bodyPr/>
                    <a:lstStyle/>
                    <a:p>
                      <a:pPr marL="0" indent="0">
                        <a:buFontTx/>
                        <a:buNone/>
                      </a:pPr>
                      <a:r>
                        <a:rPr lang="en-US" sz="1200" dirty="0" smtClean="0"/>
                        <a:t>- Execute Deployment</a:t>
                      </a:r>
                    </a:p>
                    <a:p>
                      <a:pPr marL="0" indent="0">
                        <a:buFontTx/>
                        <a:buNone/>
                      </a:pPr>
                      <a:r>
                        <a:rPr lang="en-US" sz="1200" dirty="0" smtClean="0"/>
                        <a:t>- Execute Smoke Test</a:t>
                      </a:r>
                      <a:endParaRPr lang="en-US" sz="1200" dirty="0"/>
                    </a:p>
                  </a:txBody>
                  <a:tcPr marL="121888" marR="1218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 Execute Deployment</a:t>
                      </a:r>
                    </a:p>
                    <a:p>
                      <a:r>
                        <a:rPr lang="en-US" sz="1200" dirty="0" smtClean="0"/>
                        <a:t>- Execute Smoke Test</a:t>
                      </a:r>
                      <a:endParaRPr lang="en-US" sz="1200" dirty="0"/>
                    </a:p>
                  </a:txBody>
                  <a:tcPr marL="121888" marR="121888"/>
                </a:tc>
                <a:tc>
                  <a:txBody>
                    <a:bodyPr/>
                    <a:lstStyle/>
                    <a:p>
                      <a:endParaRPr lang="en-US" sz="1200"/>
                    </a:p>
                  </a:txBody>
                  <a:tcPr marL="121888" marR="121888"/>
                </a:tc>
                <a:tc>
                  <a:txBody>
                    <a:bodyPr/>
                    <a:lstStyle/>
                    <a:p>
                      <a:endParaRPr lang="en-US" sz="1200"/>
                    </a:p>
                  </a:txBody>
                  <a:tcPr marL="121888" marR="121888"/>
                </a:tc>
                <a:tc>
                  <a:txBody>
                    <a:bodyPr/>
                    <a:lstStyle/>
                    <a:p>
                      <a:endParaRPr lang="en-US" sz="1200"/>
                    </a:p>
                  </a:txBody>
                  <a:tcPr marL="121888" marR="121888"/>
                </a:tc>
              </a:tr>
              <a:tr h="757013">
                <a:tc>
                  <a:txBody>
                    <a:bodyPr/>
                    <a:lstStyle/>
                    <a:p>
                      <a:r>
                        <a:rPr lang="en-US" sz="1600" dirty="0" smtClean="0"/>
                        <a:t>Deployment</a:t>
                      </a:r>
                      <a:r>
                        <a:rPr lang="en-US" sz="1600" baseline="0" dirty="0" smtClean="0"/>
                        <a:t> Manager </a:t>
                      </a:r>
                      <a:r>
                        <a:rPr lang="en-US" sz="1400" baseline="0" dirty="0" smtClean="0"/>
                        <a:t>(CIS Admin)</a:t>
                      </a:r>
                      <a:endParaRPr lang="en-US" sz="1400" dirty="0"/>
                    </a:p>
                  </a:txBody>
                  <a:tcPr marL="121888" marR="121888"/>
                </a:tc>
                <a:tc>
                  <a:txBody>
                    <a:bodyPr/>
                    <a:lstStyle/>
                    <a:p>
                      <a:endParaRPr lang="en-US" sz="1200" dirty="0"/>
                    </a:p>
                  </a:txBody>
                  <a:tcPr marL="121888" marR="121888"/>
                </a:tc>
                <a:tc>
                  <a:txBody>
                    <a:bodyPr/>
                    <a:lstStyle/>
                    <a:p>
                      <a:endParaRPr lang="en-US" sz="1200" dirty="0"/>
                    </a:p>
                  </a:txBody>
                  <a:tcPr marL="121888" marR="121888"/>
                </a:tc>
                <a:tc>
                  <a:txBody>
                    <a:bodyPr/>
                    <a:lstStyle/>
                    <a:p>
                      <a:endParaRPr lang="en-US" sz="1200"/>
                    </a:p>
                  </a:txBody>
                  <a:tcPr marL="121888" marR="1218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 Execute Deployment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 Execute Smoke Test</a:t>
                      </a:r>
                    </a:p>
                  </a:txBody>
                  <a:tcPr marL="121888" marR="1218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 Execute Deployment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 Execute Smoke Test</a:t>
                      </a:r>
                    </a:p>
                  </a:txBody>
                  <a:tcPr marL="121888" marR="1218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 Execute Deployment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 Execute Smoke Test</a:t>
                      </a:r>
                    </a:p>
                  </a:txBody>
                  <a:tcPr marL="121888" marR="121888"/>
                </a:tc>
              </a:tr>
              <a:tr h="516980">
                <a:tc>
                  <a:txBody>
                    <a:bodyPr/>
                    <a:lstStyle/>
                    <a:p>
                      <a:r>
                        <a:rPr lang="en-US" sz="1600" dirty="0" smtClean="0"/>
                        <a:t>Tester/QA</a:t>
                      </a:r>
                      <a:endParaRPr lang="en-US" sz="1600" dirty="0"/>
                    </a:p>
                  </a:txBody>
                  <a:tcPr marL="121888" marR="121888"/>
                </a:tc>
                <a:tc>
                  <a:txBody>
                    <a:bodyPr/>
                    <a:lstStyle/>
                    <a:p>
                      <a:endParaRPr lang="en-US" sz="1200"/>
                    </a:p>
                  </a:txBody>
                  <a:tcPr marL="121888" marR="121888"/>
                </a:tc>
                <a:tc>
                  <a:txBody>
                    <a:bodyPr/>
                    <a:lstStyle/>
                    <a:p>
                      <a:endParaRPr lang="en-US" sz="1200"/>
                    </a:p>
                  </a:txBody>
                  <a:tcPr marL="121888" marR="1218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Execute</a:t>
                      </a:r>
                      <a:r>
                        <a:rPr lang="en-US" sz="1200" baseline="0" dirty="0" smtClean="0"/>
                        <a:t> </a:t>
                      </a:r>
                      <a:r>
                        <a:rPr lang="en-US" sz="1200" dirty="0" smtClean="0"/>
                        <a:t>Functional, Security &amp; Regression Tests</a:t>
                      </a:r>
                    </a:p>
                  </a:txBody>
                  <a:tcPr marL="121888" marR="121888"/>
                </a:tc>
                <a:tc>
                  <a:txBody>
                    <a:bodyPr/>
                    <a:lstStyle/>
                    <a:p>
                      <a:endParaRPr lang="en-US" sz="1200" dirty="0"/>
                    </a:p>
                  </a:txBody>
                  <a:tcPr marL="121888" marR="121888"/>
                </a:tc>
                <a:tc>
                  <a:txBody>
                    <a:bodyPr/>
                    <a:lstStyle/>
                    <a:p>
                      <a:r>
                        <a:rPr lang="en-US" sz="1200" dirty="0" smtClean="0"/>
                        <a:t>Execute Performance Test</a:t>
                      </a:r>
                      <a:endParaRPr lang="en-US" sz="1200" dirty="0"/>
                    </a:p>
                  </a:txBody>
                  <a:tcPr marL="121888" marR="121888"/>
                </a:tc>
                <a:tc>
                  <a:txBody>
                    <a:bodyPr/>
                    <a:lstStyle/>
                    <a:p>
                      <a:endParaRPr lang="en-US" sz="1200" dirty="0"/>
                    </a:p>
                  </a:txBody>
                  <a:tcPr marL="121888" marR="121888"/>
                </a:tc>
              </a:tr>
              <a:tr h="516980">
                <a:tc>
                  <a:txBody>
                    <a:bodyPr/>
                    <a:lstStyle/>
                    <a:p>
                      <a:r>
                        <a:rPr lang="en-US" sz="1600" dirty="0" smtClean="0"/>
                        <a:t>User</a:t>
                      </a:r>
                      <a:endParaRPr lang="en-US" sz="1600" dirty="0"/>
                    </a:p>
                  </a:txBody>
                  <a:tcPr marL="121888" marR="121888"/>
                </a:tc>
                <a:tc>
                  <a:txBody>
                    <a:bodyPr/>
                    <a:lstStyle/>
                    <a:p>
                      <a:endParaRPr lang="en-US" sz="1200" dirty="0"/>
                    </a:p>
                  </a:txBody>
                  <a:tcPr marL="121888" marR="121888"/>
                </a:tc>
                <a:tc>
                  <a:txBody>
                    <a:bodyPr/>
                    <a:lstStyle/>
                    <a:p>
                      <a:endParaRPr lang="en-US" sz="1200" dirty="0"/>
                    </a:p>
                  </a:txBody>
                  <a:tcPr marL="121888" marR="121888"/>
                </a:tc>
                <a:tc>
                  <a:txBody>
                    <a:bodyPr/>
                    <a:lstStyle/>
                    <a:p>
                      <a:endParaRPr lang="en-US" sz="1200" dirty="0"/>
                    </a:p>
                  </a:txBody>
                  <a:tcPr marL="121888" marR="121888"/>
                </a:tc>
                <a:tc>
                  <a:txBody>
                    <a:bodyPr/>
                    <a:lstStyle/>
                    <a:p>
                      <a:r>
                        <a:rPr lang="en-US" sz="1200" dirty="0" smtClean="0"/>
                        <a:t>Acceptance Testing</a:t>
                      </a:r>
                      <a:endParaRPr lang="en-US" sz="1200" dirty="0"/>
                    </a:p>
                  </a:txBody>
                  <a:tcPr marL="121888" marR="121888"/>
                </a:tc>
                <a:tc>
                  <a:txBody>
                    <a:bodyPr/>
                    <a:lstStyle/>
                    <a:p>
                      <a:endParaRPr lang="en-US" sz="1200" dirty="0"/>
                    </a:p>
                  </a:txBody>
                  <a:tcPr marL="121888" marR="121888"/>
                </a:tc>
                <a:tc>
                  <a:txBody>
                    <a:bodyPr/>
                    <a:lstStyle/>
                    <a:p>
                      <a:r>
                        <a:rPr lang="en-US" sz="1200" dirty="0" smtClean="0"/>
                        <a:t>Execute Queries</a:t>
                      </a:r>
                      <a:endParaRPr lang="en-US" sz="1200" dirty="0"/>
                    </a:p>
                  </a:txBody>
                  <a:tcPr marL="121888" marR="121888"/>
                </a:tc>
              </a:tr>
            </a:tbl>
          </a:graphicData>
        </a:graphic>
      </p:graphicFrame>
      <p:sp>
        <p:nvSpPr>
          <p:cNvPr id="3" name="TextBox 2"/>
          <p:cNvSpPr txBox="1"/>
          <p:nvPr/>
        </p:nvSpPr>
        <p:spPr>
          <a:xfrm>
            <a:off x="4721139" y="1020556"/>
            <a:ext cx="1472815" cy="369332"/>
          </a:xfrm>
          <a:prstGeom prst="rect">
            <a:avLst/>
          </a:prstGeom>
          <a:noFill/>
        </p:spPr>
        <p:txBody>
          <a:bodyPr wrap="square" rtlCol="0">
            <a:spAutoFit/>
          </a:bodyPr>
          <a:lstStyle/>
          <a:p>
            <a:r>
              <a:rPr lang="en-US" dirty="0" smtClean="0"/>
              <a:t>Environment</a:t>
            </a:r>
            <a:endParaRPr lang="en-US" dirty="0"/>
          </a:p>
        </p:txBody>
      </p:sp>
      <p:sp>
        <p:nvSpPr>
          <p:cNvPr id="6" name="TextBox 5"/>
          <p:cNvSpPr txBox="1"/>
          <p:nvPr/>
        </p:nvSpPr>
        <p:spPr>
          <a:xfrm>
            <a:off x="0" y="3722132"/>
            <a:ext cx="914162" cy="369332"/>
          </a:xfrm>
          <a:prstGeom prst="rect">
            <a:avLst/>
          </a:prstGeom>
          <a:noFill/>
        </p:spPr>
        <p:txBody>
          <a:bodyPr wrap="square" rtlCol="0">
            <a:spAutoFit/>
          </a:bodyPr>
          <a:lstStyle/>
          <a:p>
            <a:r>
              <a:rPr lang="en-US" dirty="0" smtClean="0"/>
              <a:t>Role</a:t>
            </a:r>
            <a:endParaRPr lang="en-US" dirty="0"/>
          </a:p>
        </p:txBody>
      </p:sp>
      <p:sp>
        <p:nvSpPr>
          <p:cNvPr id="4" name="Right Arrow 3"/>
          <p:cNvSpPr/>
          <p:nvPr/>
        </p:nvSpPr>
        <p:spPr>
          <a:xfrm rot="1300903">
            <a:off x="287185" y="2949601"/>
            <a:ext cx="12084961" cy="1524000"/>
          </a:xfrm>
          <a:prstGeom prst="rightArrow">
            <a:avLst/>
          </a:prstGeom>
          <a:solidFill>
            <a:srgbClr val="4F81BD">
              <a:alpha val="10196"/>
            </a:srgbClr>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rot="1273977">
            <a:off x="5355624" y="3840602"/>
            <a:ext cx="2031603" cy="369332"/>
          </a:xfrm>
          <a:prstGeom prst="rect">
            <a:avLst/>
          </a:prstGeom>
          <a:noFill/>
        </p:spPr>
        <p:txBody>
          <a:bodyPr wrap="square" rtlCol="0">
            <a:spAutoFit/>
          </a:bodyPr>
          <a:lstStyle/>
          <a:p>
            <a:pPr algn="ctr"/>
            <a:r>
              <a:rPr lang="en-US" b="1" dirty="0" smtClean="0">
                <a:solidFill>
                  <a:srgbClr val="4F81BD"/>
                </a:solidFill>
              </a:rPr>
              <a:t>Implied Flow</a:t>
            </a:r>
            <a:endParaRPr lang="en-US" b="1" dirty="0">
              <a:solidFill>
                <a:srgbClr val="4F81BD"/>
              </a:solidFill>
            </a:endParaRPr>
          </a:p>
        </p:txBody>
      </p:sp>
      <p:sp>
        <p:nvSpPr>
          <p:cNvPr id="9" name="Rounded Rectangle 8"/>
          <p:cNvSpPr/>
          <p:nvPr/>
        </p:nvSpPr>
        <p:spPr>
          <a:xfrm>
            <a:off x="-119" y="3634580"/>
            <a:ext cx="680839" cy="544435"/>
          </a:xfrm>
          <a:prstGeom prst="roundRect">
            <a:avLst>
              <a:gd name="adj" fmla="val 6836"/>
            </a:avLst>
          </a:prstGeom>
          <a:solidFill>
            <a:srgbClr val="000000">
              <a:alpha val="10000"/>
            </a:srgb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906">
              <a:buClr>
                <a:srgbClr val="FFFFFF"/>
              </a:buClr>
              <a:tabLst>
                <a:tab pos="0" algn="l"/>
                <a:tab pos="1218936" algn="l"/>
                <a:tab pos="2437872" algn="l"/>
                <a:tab pos="3656808" algn="l"/>
                <a:tab pos="4875744" algn="l"/>
                <a:tab pos="6094679" algn="l"/>
                <a:tab pos="7313615" algn="l"/>
                <a:tab pos="8532551" algn="l"/>
                <a:tab pos="9751487" algn="l"/>
                <a:tab pos="10970423" algn="l"/>
                <a:tab pos="12189357" algn="l"/>
                <a:tab pos="13408294" algn="l"/>
              </a:tabLst>
              <a:defRPr/>
            </a:pPr>
            <a:endParaRPr lang="en-GB" sz="2000" dirty="0">
              <a:solidFill>
                <a:srgbClr val="FFFFFF"/>
              </a:solidFill>
              <a:cs typeface="Arial"/>
              <a:sym typeface="Wingdings" pitchFamily="2" charset="2"/>
            </a:endParaRPr>
          </a:p>
        </p:txBody>
      </p:sp>
      <p:sp>
        <p:nvSpPr>
          <p:cNvPr id="10" name="Rounded Rectangle 9"/>
          <p:cNvSpPr/>
          <p:nvPr/>
        </p:nvSpPr>
        <p:spPr>
          <a:xfrm>
            <a:off x="4721138" y="985520"/>
            <a:ext cx="1472816" cy="485823"/>
          </a:xfrm>
          <a:prstGeom prst="roundRect">
            <a:avLst>
              <a:gd name="adj" fmla="val 6836"/>
            </a:avLst>
          </a:prstGeom>
          <a:solidFill>
            <a:srgbClr val="000000">
              <a:alpha val="10000"/>
            </a:srgb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311150" h="158750"/>
          </a:sp3d>
        </p:spPr>
        <p:txBody>
          <a:bodyPr anchor="ctr"/>
          <a:lstStyle/>
          <a:p>
            <a:pPr algn="ctr" defTabSz="913906">
              <a:buClr>
                <a:srgbClr val="FFFFFF"/>
              </a:buClr>
              <a:tabLst>
                <a:tab pos="0" algn="l"/>
                <a:tab pos="1218936" algn="l"/>
                <a:tab pos="2437872" algn="l"/>
                <a:tab pos="3656808" algn="l"/>
                <a:tab pos="4875744" algn="l"/>
                <a:tab pos="6094679" algn="l"/>
                <a:tab pos="7313615" algn="l"/>
                <a:tab pos="8532551" algn="l"/>
                <a:tab pos="9751487" algn="l"/>
                <a:tab pos="10970423" algn="l"/>
                <a:tab pos="12189357" algn="l"/>
                <a:tab pos="13408294" algn="l"/>
              </a:tabLst>
              <a:defRPr/>
            </a:pPr>
            <a:endParaRPr lang="en-GB" sz="2000" dirty="0">
              <a:solidFill>
                <a:srgbClr val="FFFFFF"/>
              </a:solidFill>
              <a:cs typeface="Arial"/>
              <a:sym typeface="Wingdings" pitchFamily="2" charset="2"/>
            </a:endParaRPr>
          </a:p>
        </p:txBody>
      </p:sp>
    </p:spTree>
    <p:extLst>
      <p:ext uri="{BB962C8B-B14F-4D97-AF65-F5344CB8AC3E}">
        <p14:creationId xmlns:p14="http://schemas.microsoft.com/office/powerpoint/2010/main" val="3408604268"/>
      </p:ext>
    </p:extLst>
  </p:cSld>
  <p:clrMapOvr>
    <a:masterClrMapping/>
  </p:clrMapOvr>
  <p:timing>
    <p:tnLst>
      <p:par>
        <p:cTn id="1" dur="indefinite" restart="never" nodeType="tmRoot"/>
      </p:par>
    </p:tnLst>
  </p:timing>
</p:sld>
</file>

<file path=ppt/theme/theme1.xml><?xml version="1.0" encoding="utf-8"?>
<a:theme xmlns:a="http://schemas.openxmlformats.org/drawingml/2006/main" name="1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1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21435</TotalTime>
  <Words>1273</Words>
  <Application>Microsoft Office PowerPoint</Application>
  <PresentationFormat>Custom</PresentationFormat>
  <Paragraphs>166</Paragraphs>
  <Slides>11</Slides>
  <Notes>7</Notes>
  <HiddenSlides>0</HiddenSlides>
  <MMClips>0</MMClips>
  <ScaleCrop>false</ScaleCrop>
  <HeadingPairs>
    <vt:vector size="4" baseType="variant">
      <vt:variant>
        <vt:lpstr>Theme</vt:lpstr>
      </vt:variant>
      <vt:variant>
        <vt:i4>2</vt:i4>
      </vt:variant>
      <vt:variant>
        <vt:lpstr>Slide Titles</vt:lpstr>
      </vt:variant>
      <vt:variant>
        <vt:i4>11</vt:i4>
      </vt:variant>
    </vt:vector>
  </HeadingPairs>
  <TitlesOfParts>
    <vt:vector size="13" baseType="lpstr">
      <vt:lpstr>10_Cisco Arial 16x9 template_dark</vt:lpstr>
      <vt:lpstr>11_Cisco Arial 16x9 template_dark</vt:lpstr>
      <vt:lpstr>Agenda Cisco Data Virtualization PDTool Training Introduction</vt:lpstr>
      <vt:lpstr>Topics</vt:lpstr>
      <vt:lpstr>PDTool License</vt:lpstr>
      <vt:lpstr>PDTool Introduction</vt:lpstr>
      <vt:lpstr>PDTool Features</vt:lpstr>
      <vt:lpstr>Design Philosophy</vt:lpstr>
      <vt:lpstr>PDTool Audience and Roles</vt:lpstr>
      <vt:lpstr>PDTool Overview</vt:lpstr>
      <vt:lpstr>Deployment Swim Lane Matrix</vt:lpstr>
      <vt:lpstr>PowerPoint Presentation</vt:lpstr>
      <vt:lpstr>PowerPoint Presentation</vt:lpstr>
    </vt:vector>
  </TitlesOfParts>
  <Company>Cisco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Installing Template Theme Files</dc:title>
  <dc:creator>mike needham</dc:creator>
  <cp:lastModifiedBy>Mike Tinius</cp:lastModifiedBy>
  <cp:revision>585</cp:revision>
  <cp:lastPrinted>2013-12-10T15:12:31Z</cp:lastPrinted>
  <dcterms:created xsi:type="dcterms:W3CDTF">2013-06-13T22:12:01Z</dcterms:created>
  <dcterms:modified xsi:type="dcterms:W3CDTF">2014-11-17T21:30:58Z</dcterms:modified>
</cp:coreProperties>
</file>

<file path=docProps/thumbnail.jpeg>
</file>